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810" r:id="rId2"/>
  </p:sldMasterIdLst>
  <p:notesMasterIdLst>
    <p:notesMasterId r:id="rId86"/>
  </p:notesMasterIdLst>
  <p:sldIdLst>
    <p:sldId id="256" r:id="rId3"/>
    <p:sldId id="987" r:id="rId4"/>
    <p:sldId id="1027" r:id="rId5"/>
    <p:sldId id="1047" r:id="rId6"/>
    <p:sldId id="988" r:id="rId7"/>
    <p:sldId id="889" r:id="rId8"/>
    <p:sldId id="934" r:id="rId9"/>
    <p:sldId id="279" r:id="rId10"/>
    <p:sldId id="280" r:id="rId11"/>
    <p:sldId id="291" r:id="rId12"/>
    <p:sldId id="292" r:id="rId13"/>
    <p:sldId id="293" r:id="rId14"/>
    <p:sldId id="294" r:id="rId15"/>
    <p:sldId id="295" r:id="rId16"/>
    <p:sldId id="1054" r:id="rId17"/>
    <p:sldId id="989" r:id="rId18"/>
    <p:sldId id="991" r:id="rId19"/>
    <p:sldId id="990" r:id="rId20"/>
    <p:sldId id="992" r:id="rId21"/>
    <p:sldId id="993" r:id="rId22"/>
    <p:sldId id="1055" r:id="rId23"/>
    <p:sldId id="277" r:id="rId24"/>
    <p:sldId id="296" r:id="rId25"/>
    <p:sldId id="285" r:id="rId26"/>
    <p:sldId id="281" r:id="rId27"/>
    <p:sldId id="283" r:id="rId28"/>
    <p:sldId id="994" r:id="rId29"/>
    <p:sldId id="995" r:id="rId30"/>
    <p:sldId id="1026" r:id="rId31"/>
    <p:sldId id="282" r:id="rId32"/>
    <p:sldId id="286" r:id="rId33"/>
    <p:sldId id="997" r:id="rId34"/>
    <p:sldId id="999" r:id="rId35"/>
    <p:sldId id="1000" r:id="rId36"/>
    <p:sldId id="1003" r:id="rId37"/>
    <p:sldId id="1004" r:id="rId38"/>
    <p:sldId id="1002" r:id="rId39"/>
    <p:sldId id="257" r:id="rId40"/>
    <p:sldId id="1001" r:id="rId41"/>
    <p:sldId id="1005" r:id="rId42"/>
    <p:sldId id="1006" r:id="rId43"/>
    <p:sldId id="1007" r:id="rId44"/>
    <p:sldId id="1008" r:id="rId45"/>
    <p:sldId id="1009" r:id="rId46"/>
    <p:sldId id="1010" r:id="rId47"/>
    <p:sldId id="1011" r:id="rId48"/>
    <p:sldId id="1015" r:id="rId49"/>
    <p:sldId id="1046" r:id="rId50"/>
    <p:sldId id="1048" r:id="rId51"/>
    <p:sldId id="1050" r:id="rId52"/>
    <p:sldId id="1045" r:id="rId53"/>
    <p:sldId id="1012" r:id="rId54"/>
    <p:sldId id="1013" r:id="rId55"/>
    <p:sldId id="1014" r:id="rId56"/>
    <p:sldId id="1042" r:id="rId57"/>
    <p:sldId id="1059" r:id="rId58"/>
    <p:sldId id="1043" r:id="rId59"/>
    <p:sldId id="1016" r:id="rId60"/>
    <p:sldId id="1017" r:id="rId61"/>
    <p:sldId id="1023" r:id="rId62"/>
    <p:sldId id="1024" r:id="rId63"/>
    <p:sldId id="1040" r:id="rId64"/>
    <p:sldId id="1041" r:id="rId65"/>
    <p:sldId id="1022" r:id="rId66"/>
    <p:sldId id="1025" r:id="rId67"/>
    <p:sldId id="1028" r:id="rId68"/>
    <p:sldId id="1030" r:id="rId69"/>
    <p:sldId id="1031" r:id="rId70"/>
    <p:sldId id="1032" r:id="rId71"/>
    <p:sldId id="1034" r:id="rId72"/>
    <p:sldId id="1033" r:id="rId73"/>
    <p:sldId id="1035" r:id="rId74"/>
    <p:sldId id="1036" r:id="rId75"/>
    <p:sldId id="1037" r:id="rId76"/>
    <p:sldId id="1038" r:id="rId77"/>
    <p:sldId id="1044" r:id="rId78"/>
    <p:sldId id="1039" r:id="rId79"/>
    <p:sldId id="1051" r:id="rId80"/>
    <p:sldId id="1052" r:id="rId81"/>
    <p:sldId id="1053" r:id="rId82"/>
    <p:sldId id="1056" r:id="rId83"/>
    <p:sldId id="1057" r:id="rId84"/>
    <p:sldId id="1058" r:id="rId8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Abela" initials="JA" lastIdx="1" clrIdx="0">
    <p:extLst>
      <p:ext uri="{19B8F6BF-5375-455C-9EA6-DF929625EA0E}">
        <p15:presenceInfo xmlns:p15="http://schemas.microsoft.com/office/powerpoint/2012/main" userId="86e5bc5734ac9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00"/>
    <a:srgbClr val="D18C01"/>
    <a:srgbClr val="FF0000"/>
    <a:srgbClr val="CC3300"/>
    <a:srgbClr val="9933FF"/>
    <a:srgbClr val="A50021"/>
    <a:srgbClr val="B061FF"/>
    <a:srgbClr val="501C5A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8" autoAdjust="0"/>
    <p:restoredTop sz="91930" autoAdjust="0"/>
  </p:normalViewPr>
  <p:slideViewPr>
    <p:cSldViewPr>
      <p:cViewPr varScale="1">
        <p:scale>
          <a:sx n="131" d="100"/>
          <a:sy n="131" d="100"/>
        </p:scale>
        <p:origin x="2850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181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3T08:47:53.734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272200E-9F1D-4CC3-B269-1711E9F395A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33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87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87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91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57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4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9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2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4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00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33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66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36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72200E-9F1D-4CC3-B269-1711E9F395A3}" type="slidenum">
              <a:rPr lang="he-IL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6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914400" y="990600"/>
            <a:ext cx="69088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842933" y="4889500"/>
            <a:ext cx="6502400" cy="319088"/>
            <a:chOff x="2288" y="3080"/>
            <a:chExt cx="3072" cy="201"/>
          </a:xfrm>
        </p:grpSpPr>
        <p:sp>
          <p:nvSpPr>
            <p:cNvPr id="6" name="AutoShape 12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  <p:sp>
          <p:nvSpPr>
            <p:cNvPr id="7" name="AutoShape 13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</p:grpSp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31467" y="2927350"/>
            <a:ext cx="48768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1248833" y="1425575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100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95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0200" y="762000"/>
            <a:ext cx="26670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762000"/>
            <a:ext cx="77978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187" y="6343650"/>
            <a:ext cx="783167" cy="4889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5A153-DD51-40D8-BB82-FD889201CB3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49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0"/>
            <a:ext cx="1066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7865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914400" y="990600"/>
            <a:ext cx="69088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4842933" y="4889500"/>
            <a:ext cx="6502400" cy="319088"/>
            <a:chOff x="2288" y="3080"/>
            <a:chExt cx="3072" cy="201"/>
          </a:xfrm>
        </p:grpSpPr>
        <p:sp>
          <p:nvSpPr>
            <p:cNvPr id="7" name="AutoShape 12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  <p:sp>
          <p:nvSpPr>
            <p:cNvPr id="8" name="AutoShape 13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</p:grpSp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31467" y="2927350"/>
            <a:ext cx="48768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1248833" y="1425575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416800" y="6553200"/>
            <a:ext cx="12192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206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8919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137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7484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86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8373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21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69396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187" y="6343650"/>
            <a:ext cx="783167" cy="4889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6F231-D078-40F3-8174-6C7E8604060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53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895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290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0200" y="762000"/>
            <a:ext cx="26670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762000"/>
            <a:ext cx="77978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27156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0"/>
            <a:ext cx="1066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712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314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312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4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318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81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582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73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5"/>
          <p:cNvSpPr>
            <a:spLocks noChangeArrowheads="1"/>
          </p:cNvSpPr>
          <p:nvPr/>
        </p:nvSpPr>
        <p:spPr bwMode="auto">
          <a:xfrm>
            <a:off x="1016000" y="762000"/>
            <a:ext cx="68072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2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762000"/>
            <a:ext cx="1066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362200"/>
            <a:ext cx="10668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9" name="Group 21"/>
          <p:cNvGrpSpPr>
            <a:grpSpLocks/>
          </p:cNvGrpSpPr>
          <p:nvPr/>
        </p:nvGrpSpPr>
        <p:grpSpPr bwMode="auto">
          <a:xfrm>
            <a:off x="304800" y="1981200"/>
            <a:ext cx="9855200" cy="319088"/>
            <a:chOff x="144" y="1248"/>
            <a:chExt cx="4656" cy="201"/>
          </a:xfrm>
        </p:grpSpPr>
        <p:sp>
          <p:nvSpPr>
            <p:cNvPr id="1034" name="AutoShape 12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  <p:sp>
          <p:nvSpPr>
            <p:cNvPr id="1035" name="AutoShape 20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893" r:id="rId8"/>
    <p:sldLayoutId id="2147483901" r:id="rId9"/>
    <p:sldLayoutId id="2147483902" r:id="rId10"/>
    <p:sldLayoutId id="2147483903" r:id="rId11"/>
    <p:sldLayoutId id="2147483904" r:id="rId12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5"/>
          <p:cNvSpPr>
            <a:spLocks noChangeArrowheads="1"/>
          </p:cNvSpPr>
          <p:nvPr/>
        </p:nvSpPr>
        <p:spPr bwMode="auto">
          <a:xfrm>
            <a:off x="1016000" y="762000"/>
            <a:ext cx="68072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205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762000"/>
            <a:ext cx="1066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362200"/>
            <a:ext cx="10668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2053" name="Group 21"/>
          <p:cNvGrpSpPr>
            <a:grpSpLocks/>
          </p:cNvGrpSpPr>
          <p:nvPr/>
        </p:nvGrpSpPr>
        <p:grpSpPr bwMode="auto">
          <a:xfrm>
            <a:off x="304800" y="1981200"/>
            <a:ext cx="9855200" cy="319088"/>
            <a:chOff x="144" y="1248"/>
            <a:chExt cx="4656" cy="201"/>
          </a:xfrm>
        </p:grpSpPr>
        <p:sp>
          <p:nvSpPr>
            <p:cNvPr id="1034" name="AutoShape 12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  <p:sp>
          <p:nvSpPr>
            <p:cNvPr id="1035" name="AutoShape 20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jpe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70.png"/><Relationship Id="rId4" Type="http://schemas.openxmlformats.org/officeDocument/2006/relationships/image" Target="../media/image3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2.svg"/><Relationship Id="rId7" Type="http://schemas.openxmlformats.org/officeDocument/2006/relationships/image" Target="../media/image410.png"/><Relationship Id="rId12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7.png"/><Relationship Id="rId5" Type="http://schemas.openxmlformats.org/officeDocument/2006/relationships/image" Target="../media/image391.png"/><Relationship Id="rId10" Type="http://schemas.openxmlformats.org/officeDocument/2006/relationships/image" Target="../media/image6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jpe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2.png"/><Relationship Id="rId7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13" Type="http://schemas.openxmlformats.org/officeDocument/2006/relationships/image" Target="../media/image101.png"/><Relationship Id="rId18" Type="http://schemas.openxmlformats.org/officeDocument/2006/relationships/image" Target="../media/image106.jpeg"/><Relationship Id="rId26" Type="http://schemas.openxmlformats.org/officeDocument/2006/relationships/image" Target="../media/image6.png"/><Relationship Id="rId3" Type="http://schemas.openxmlformats.org/officeDocument/2006/relationships/image" Target="../media/image91.jpeg"/><Relationship Id="rId21" Type="http://schemas.openxmlformats.org/officeDocument/2006/relationships/image" Target="../media/image109.jpeg"/><Relationship Id="rId7" Type="http://schemas.openxmlformats.org/officeDocument/2006/relationships/image" Target="../media/image95.jpeg"/><Relationship Id="rId12" Type="http://schemas.openxmlformats.org/officeDocument/2006/relationships/image" Target="../media/image100.png"/><Relationship Id="rId17" Type="http://schemas.openxmlformats.org/officeDocument/2006/relationships/image" Target="../media/image105.jpeg"/><Relationship Id="rId25" Type="http://schemas.openxmlformats.org/officeDocument/2006/relationships/image" Target="../media/image113.png"/><Relationship Id="rId2" Type="http://schemas.openxmlformats.org/officeDocument/2006/relationships/image" Target="../media/image90.jpeg"/><Relationship Id="rId16" Type="http://schemas.openxmlformats.org/officeDocument/2006/relationships/image" Target="../media/image104.jpeg"/><Relationship Id="rId20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jpeg"/><Relationship Id="rId24" Type="http://schemas.openxmlformats.org/officeDocument/2006/relationships/image" Target="../media/image112.png"/><Relationship Id="rId5" Type="http://schemas.openxmlformats.org/officeDocument/2006/relationships/image" Target="../media/image93.jpe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jpeg"/><Relationship Id="rId19" Type="http://schemas.openxmlformats.org/officeDocument/2006/relationships/image" Target="../media/image107.jpeg"/><Relationship Id="rId4" Type="http://schemas.openxmlformats.org/officeDocument/2006/relationships/image" Target="../media/image92.jpeg"/><Relationship Id="rId9" Type="http://schemas.openxmlformats.org/officeDocument/2006/relationships/image" Target="../media/image97.jpeg"/><Relationship Id="rId14" Type="http://schemas.openxmlformats.org/officeDocument/2006/relationships/image" Target="../media/image102.png"/><Relationship Id="rId22" Type="http://schemas.openxmlformats.org/officeDocument/2006/relationships/image" Target="../media/image110.jpeg"/><Relationship Id="rId27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80.jpeg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11" Type="http://schemas.openxmlformats.org/officeDocument/2006/relationships/image" Target="../media/image7.png"/><Relationship Id="rId5" Type="http://schemas.openxmlformats.org/officeDocument/2006/relationships/image" Target="../media/image115.jpeg"/><Relationship Id="rId10" Type="http://schemas.openxmlformats.org/officeDocument/2006/relationships/image" Target="../media/image6.pn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Relationship Id="rId9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6.png"/><Relationship Id="rId4" Type="http://schemas.openxmlformats.org/officeDocument/2006/relationships/image" Target="../media/image1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90" y="2464784"/>
            <a:ext cx="4381080" cy="309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5231152"/>
            <a:ext cx="7391400" cy="1647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8205" y="5619750"/>
            <a:ext cx="2064195" cy="138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1800" b="1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Faculty of</a:t>
            </a:r>
          </a:p>
          <a:p>
            <a:pPr algn="ctr">
              <a:lnSpc>
                <a:spcPts val="5000"/>
              </a:lnSpc>
            </a:pPr>
            <a:r>
              <a:rPr lang="en-GB" sz="60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ICT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1" y="6527975"/>
            <a:ext cx="2888485" cy="37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00"/>
              </a:lnSpc>
            </a:pPr>
            <a:r>
              <a:rPr lang="en-GB" sz="1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Department of</a:t>
            </a:r>
          </a:p>
          <a:p>
            <a:pPr algn="r">
              <a:lnSpc>
                <a:spcPts val="1100"/>
              </a:lnSpc>
            </a:pPr>
            <a:r>
              <a:rPr lang="en-GB" sz="1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Information Systems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CC79B0D-3ACD-41A4-8791-2C1A577461A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494928"/>
            <a:ext cx="9144000" cy="1943472"/>
          </a:xfrm>
        </p:spPr>
        <p:txBody>
          <a:bodyPr lIns="90488" tIns="44450" rIns="90488" bIns="44450" rtlCol="0" anchor="ctr">
            <a:noAutofit/>
          </a:bodyPr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JA105 Part 1</a:t>
            </a:r>
            <a:br>
              <a:rPr lang="en-US" alt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br>
              <a:rPr lang="en-US" alt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Networks</a:t>
            </a:r>
            <a:br>
              <a:rPr lang="en-US" alt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br>
              <a:rPr lang="en-US" alt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Error Backpropagation Algorithm</a:t>
            </a:r>
            <a:br>
              <a:rPr lang="en-US" alt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Academic Year 2022-23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4AE52AA-E45D-4314-9B93-1DC1DB298017}"/>
              </a:ext>
            </a:extLst>
          </p:cNvPr>
          <p:cNvSpPr txBox="1">
            <a:spLocks/>
          </p:cNvSpPr>
          <p:nvPr/>
        </p:nvSpPr>
        <p:spPr>
          <a:xfrm>
            <a:off x="10020436" y="88005"/>
            <a:ext cx="2081628" cy="1359795"/>
          </a:xfrm>
          <a:prstGeom prst="rect">
            <a:avLst/>
          </a:prstGeom>
          <a:solidFill>
            <a:srgbClr val="CCFF33"/>
          </a:solidFill>
          <a:ln w="28575">
            <a:solidFill>
              <a:srgbClr val="0066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b="1">
                <a:latin typeface="Arial Rounded MT Bold" panose="020F0704030504030204" pitchFamily="34" charset="0"/>
                <a:cs typeface="Calibri" panose="020F0502020204030204" pitchFamily="34" charset="0"/>
              </a:rPr>
              <a:t> Prof. John </a:t>
            </a:r>
            <a:r>
              <a:rPr lang="en-GB" sz="1400" b="1" dirty="0">
                <a:latin typeface="Arial Rounded MT Bold" panose="020F0704030504030204" pitchFamily="34" charset="0"/>
                <a:cs typeface="Calibri" panose="020F0502020204030204" pitchFamily="34" charset="0"/>
              </a:rPr>
              <a:t>Abela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dirty="0">
                <a:latin typeface="Arial Rounded MT Bold" panose="020F0704030504030204" pitchFamily="34" charset="0"/>
                <a:cs typeface="Calibri" panose="020F0502020204030204" pitchFamily="34" charset="0"/>
              </a:rPr>
              <a:t>Department of CIS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u="sng" dirty="0">
                <a:solidFill>
                  <a:srgbClr val="0070C0"/>
                </a:solidFill>
              </a:rPr>
              <a:t>john.abela@um.edu.mt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dirty="0">
                <a:latin typeface="Arial Rounded MT Bold" panose="020F0704030504030204" pitchFamily="34" charset="0"/>
                <a:cs typeface="Calibri" panose="020F0502020204030204" pitchFamily="34" charset="0"/>
              </a:rPr>
              <a:t>+ 365 79367936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dirty="0">
                <a:latin typeface="Arial Rounded MT Bold" panose="020F0704030504030204" pitchFamily="34" charset="0"/>
                <a:cs typeface="Calibri" panose="020F0502020204030204" pitchFamily="34" charset="0"/>
              </a:rPr>
              <a:t>Room 1A/27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dirty="0">
                <a:latin typeface="Arial Rounded MT Bold" panose="020F0704030504030204" pitchFamily="34" charset="0"/>
                <a:cs typeface="Calibri" panose="020F0502020204030204" pitchFamily="34" charset="0"/>
              </a:rPr>
              <a:t>FICT Building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400" b="1" dirty="0">
                <a:solidFill>
                  <a:srgbClr val="33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©John Abela, 2018-2022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600" dirty="0"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600" dirty="0"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FE1596-EFC1-483B-8288-924B364C66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4" y="44624"/>
            <a:ext cx="3284232" cy="747206"/>
          </a:xfrm>
          <a:prstGeom prst="rect">
            <a:avLst/>
          </a:prstGeom>
        </p:spPr>
      </p:pic>
      <p:pic>
        <p:nvPicPr>
          <p:cNvPr id="59396" name="Picture 4" descr="Image result for neuron">
            <a:extLst>
              <a:ext uri="{FF2B5EF4-FFF2-40B4-BE49-F238E27FC236}">
                <a16:creationId xmlns:a16="http://schemas.microsoft.com/office/drawing/2014/main" id="{A60945CE-2970-4E88-9115-77B564486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3114675"/>
            <a:ext cx="2857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8" name="Picture 6" descr="Image result for artifical neuron">
            <a:extLst>
              <a:ext uri="{FF2B5EF4-FFF2-40B4-BE49-F238E27FC236}">
                <a16:creationId xmlns:a16="http://schemas.microsoft.com/office/drawing/2014/main" id="{484D33E0-80E7-488C-A0C3-A3FBB2AB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009900"/>
            <a:ext cx="22574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808F8-0E36-40F5-8653-0D8779083D44}"/>
              </a:ext>
            </a:extLst>
          </p:cNvPr>
          <p:cNvSpPr txBox="1"/>
          <p:nvPr/>
        </p:nvSpPr>
        <p:spPr>
          <a:xfrm>
            <a:off x="10858500" y="6551841"/>
            <a:ext cx="1371600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en-GB" sz="9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Updated</a:t>
            </a:r>
          </a:p>
          <a:p>
            <a:pPr algn="r">
              <a:lnSpc>
                <a:spcPts val="1000"/>
              </a:lnSpc>
            </a:pPr>
            <a:r>
              <a:rPr lang="en-GB" sz="900" b="1" dirty="0">
                <a:latin typeface="Calibri" panose="020F0502020204030204" pitchFamily="34" charset="0"/>
                <a:cs typeface="Calibri" panose="020F0502020204030204" pitchFamily="34" charset="0"/>
              </a:rPr>
              <a:t>21-Sep-2022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228600"/>
            <a:ext cx="8001000" cy="685800"/>
          </a:xfrm>
        </p:spPr>
        <p:txBody>
          <a:bodyPr/>
          <a:lstStyle/>
          <a:p>
            <a:r>
              <a:rPr lang="en-US" altLang="en-US" sz="4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are ANNs different?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/>
        </p:nvSpPr>
        <p:spPr bwMode="auto">
          <a:xfrm>
            <a:off x="684000" y="914400"/>
            <a:ext cx="11279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GB" alt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omputers</a:t>
            </a:r>
            <a:r>
              <a:rPr lang="en-GB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n-GB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be </a:t>
            </a:r>
            <a:r>
              <a:rPr lang="en-GB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explicitly</a:t>
            </a:r>
            <a:r>
              <a:rPr lang="en-GB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programmed.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be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solved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language.</a:t>
            </a:r>
            <a:r>
              <a:rPr lang="en-GB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examples.</a:t>
            </a:r>
          </a:p>
          <a:p>
            <a:pPr lvl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explicit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of 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&amp; n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programmer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 neural network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itself</a:t>
            </a:r>
            <a:r>
              <a:rPr lang="en-GB" altLang="en-US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a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based on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desired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solution to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After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able to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it is then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able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viable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a brand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GB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Able to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generalize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to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handle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incomplete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data.</a:t>
            </a:r>
            <a:endParaRPr lang="en-GB" alt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0658" name="Picture 2" descr="Image result for neural network training">
            <a:extLst>
              <a:ext uri="{FF2B5EF4-FFF2-40B4-BE49-F238E27FC236}">
                <a16:creationId xmlns:a16="http://schemas.microsoft.com/office/drawing/2014/main" id="{3AF4AA4F-5377-4462-887D-84323EE93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908836"/>
            <a:ext cx="8862771" cy="292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1DA89-01B9-47D6-A20E-191BA5031795}"/>
              </a:ext>
            </a:extLst>
          </p:cNvPr>
          <p:cNvSpPr txBox="1"/>
          <p:nvPr/>
        </p:nvSpPr>
        <p:spPr>
          <a:xfrm>
            <a:off x="10134600" y="3951533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 </a:t>
            </a:r>
          </a:p>
          <a:p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</a:t>
            </a:r>
            <a:endParaRPr lang="en-GB" sz="16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9AC695-748B-48E6-9B41-A97FCDDB0CDC}"/>
              </a:ext>
            </a:extLst>
          </p:cNvPr>
          <p:cNvCxnSpPr/>
          <p:nvPr/>
        </p:nvCxnSpPr>
        <p:spPr bwMode="auto">
          <a:xfrm>
            <a:off x="10515600" y="4495800"/>
            <a:ext cx="228600" cy="5334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1A6C94-5C84-4C33-9E3C-9824162D7C8F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3" name="Picture 6" descr="Najeeb Khan Website">
            <a:extLst>
              <a:ext uri="{FF2B5EF4-FFF2-40B4-BE49-F238E27FC236}">
                <a16:creationId xmlns:a16="http://schemas.microsoft.com/office/drawing/2014/main" id="{798CC4CC-D04E-4E33-84B9-78300506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87ACC0-407B-4426-BB4F-1ED368CA3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6E9F8F7B-959D-4C6D-9AC2-2A16D3E5D41B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10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Grp="1" noChangeArrowheads="1"/>
          </p:cNvSpPr>
          <p:nvPr>
            <p:ph type="title"/>
          </p:nvPr>
        </p:nvSpPr>
        <p:spPr>
          <a:xfrm>
            <a:off x="648000" y="180000"/>
            <a:ext cx="9360000" cy="648000"/>
          </a:xfrm>
        </p:spPr>
        <p:txBody>
          <a:bodyPr/>
          <a:lstStyle/>
          <a:p>
            <a:r>
              <a:rPr lang="en-US" altLang="en-US" sz="4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ANNs vs Conventional Algorithms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2000" y="1981200"/>
            <a:ext cx="5029200" cy="439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GB" altLang="en-US" sz="20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Computers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Deductive</a:t>
            </a:r>
            <a:r>
              <a:rPr lang="en-GB" altLang="en-US" sz="2000" b="1" i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We apply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deterministic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to produce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centralized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synchronous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addressable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tolerant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One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transistor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goes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it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longer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Exact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Applicable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well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data.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6553200" y="1981200"/>
            <a:ext cx="5410200" cy="594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GB" altLang="en-US" sz="20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Networks</a:t>
            </a:r>
            <a:endParaRPr lang="en-US" altLang="en-US" sz="2000" b="1" kern="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Inductive</a:t>
            </a:r>
            <a:r>
              <a:rPr lang="en-GB" altLang="en-US" sz="20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Given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(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examples), we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20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collective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asynchronous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20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is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internalized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short</a:t>
            </a:r>
            <a:r>
              <a:rPr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tolerant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redundancy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responsibilities.</a:t>
            </a:r>
            <a:endParaRPr lang="en-US" altLang="en-US" sz="20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Inexact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20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Applicable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unknown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complicated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or if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partial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defRPr/>
            </a:pPr>
            <a:endParaRPr lang="en-GB" altLang="en-US" sz="2000" kern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7FEF4-5E88-4EC9-A308-89868B294BA5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3" name="Picture 6" descr="Najeeb Khan Website">
            <a:extLst>
              <a:ext uri="{FF2B5EF4-FFF2-40B4-BE49-F238E27FC236}">
                <a16:creationId xmlns:a16="http://schemas.microsoft.com/office/drawing/2014/main" id="{2E773211-983D-4655-BFDB-6E0F3DCEA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082365-DD7B-472D-8856-D98017116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254189E-12DC-4953-BA99-634CEB560934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11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/>
          <p:cNvSpPr>
            <a:spLocks noGrp="1" noChangeArrowheads="1"/>
          </p:cNvSpPr>
          <p:nvPr>
            <p:ph type="title"/>
          </p:nvPr>
        </p:nvSpPr>
        <p:spPr>
          <a:xfrm>
            <a:off x="648000" y="180000"/>
            <a:ext cx="9360000" cy="648000"/>
          </a:xfrm>
        </p:spPr>
        <p:txBody>
          <a:bodyPr/>
          <a:lstStyle/>
          <a:p>
            <a:r>
              <a:rPr lang="en-US" altLang="en-US" sz="4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ANN Applications</a:t>
            </a:r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 bwMode="auto">
          <a:xfrm>
            <a:off x="648000" y="1008000"/>
            <a:ext cx="8229600" cy="428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</a:t>
            </a:r>
          </a:p>
          <a:p>
            <a:pPr lvl="2"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altLang="en-US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marketing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spending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pattern classification </a:t>
            </a:r>
          </a:p>
          <a:p>
            <a:pPr lvl="2"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altLang="en-US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defence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radar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sonar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 classification </a:t>
            </a:r>
          </a:p>
          <a:p>
            <a:pPr lvl="2"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altLang="en-US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agriculture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fishing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fruit and catch grading </a:t>
            </a:r>
          </a:p>
          <a:p>
            <a:pPr lvl="2"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altLang="en-US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medicine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ultrasound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electrocardiogram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US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EEGs</a:t>
            </a:r>
            <a:r>
              <a:rPr lang="en-US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medical</a:t>
            </a:r>
            <a:r>
              <a:rPr lang="en-US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diagnosis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2">
              <a:buSzPct val="60000"/>
              <a:buFont typeface="Wingdings" panose="05000000000000000000" pitchFamily="2" charset="2"/>
              <a:buNone/>
              <a:defRPr/>
            </a:pPr>
            <a:endParaRPr lang="en-GB" altLang="en-US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  <a:r>
              <a:rPr lang="en-GB" altLang="en-US" sz="20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sz="2000" b="1" kern="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2"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altLang="en-US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telecommunications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speech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</a:t>
            </a:r>
            <a:r>
              <a:rPr lang="en-US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handwriting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2"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altLang="en-US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signature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verification </a:t>
            </a:r>
          </a:p>
          <a:p>
            <a:pPr marL="0" indent="0">
              <a:buNone/>
              <a:defRPr/>
            </a:pPr>
            <a:endParaRPr lang="en-GB" altLang="en-US" sz="16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4CD5C-7D6A-48B7-AD58-1C5985A1D9E7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400DF5FB-B48A-4157-9792-82CA65039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650A9B-4B9E-4F8A-9620-DA064FF83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6467758-69B0-417B-9405-7342C60911F4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12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5751"/>
            <a:ext cx="8001000" cy="1143000"/>
          </a:xfrm>
        </p:spPr>
        <p:txBody>
          <a:bodyPr/>
          <a:lstStyle/>
          <a:p>
            <a:r>
              <a:rPr lang="en-US" altLang="en-US" sz="4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ANN Applications</a:t>
            </a:r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 bwMode="auto">
          <a:xfrm>
            <a:off x="762000" y="1447800"/>
            <a:ext cx="8229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assessment </a:t>
            </a:r>
          </a:p>
          <a:p>
            <a:pPr lvl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altLang="en-US" sz="20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inspection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altLang="en-US" sz="20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defence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tracking.</a:t>
            </a:r>
          </a:p>
          <a:p>
            <a:pPr lvl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altLang="en-US" sz="20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motion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detection,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surveillance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 and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fingerprint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matching.</a:t>
            </a:r>
          </a:p>
          <a:p>
            <a:pPr lvl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forecasting 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GB" altLang="en-US" sz="2000" b="1" kern="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prediction </a:t>
            </a:r>
          </a:p>
          <a:p>
            <a:pPr lvl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altLang="en-US" sz="20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exchange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rate and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forecasting.</a:t>
            </a:r>
          </a:p>
          <a:p>
            <a:pPr lvl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altLang="en-US" sz="20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agriculture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yield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forecasting.</a:t>
            </a:r>
          </a:p>
          <a:p>
            <a:pPr lvl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altLang="en-US" sz="20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forecasting.</a:t>
            </a:r>
          </a:p>
          <a:p>
            <a:pPr lvl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altLang="en-US" sz="20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meteorology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weather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prediction.</a:t>
            </a:r>
          </a:p>
          <a:p>
            <a:pPr>
              <a:defRPr/>
            </a:pPr>
            <a:endParaRPr lang="en-GB" altLang="en-US" sz="16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3819F-16CB-4E3E-918C-B2E1072D6DDF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9352F752-C38B-47F8-BAAB-CC197366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6D7B2C-4F89-4CA8-A019-0CF8242E1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807711D-3ADA-4D66-A57A-55131AE2CC4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13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01000" cy="749271"/>
          </a:xfrm>
        </p:spPr>
        <p:txBody>
          <a:bodyPr/>
          <a:lstStyle/>
          <a:p>
            <a:r>
              <a:rPr lang="en-US" altLang="en-US" sz="4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ANNs Can and Cannot do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9702" y="1295400"/>
            <a:ext cx="10942248" cy="2908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modern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ANNs can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any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computable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i.e., they are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Turing Powerful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Almost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approximated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arbitrary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precision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ANNs. 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ANNs are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especially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 approximation 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 usually  when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such as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those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an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cannot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easily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applied.</a:t>
            </a:r>
            <a:endParaRPr lang="en-GB" altLang="en-US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ANNs are, at least today,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successfully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concern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manipulation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there are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ANNs that can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magically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create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is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Having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proper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representative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training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of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critical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importance.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GB" altLang="en-US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586" name="Picture 2" descr="Image result for turing machine">
            <a:extLst>
              <a:ext uri="{FF2B5EF4-FFF2-40B4-BE49-F238E27FC236}">
                <a16:creationId xmlns:a16="http://schemas.microsoft.com/office/drawing/2014/main" id="{85296865-BA17-422D-89EB-B656723A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10" y="4356129"/>
            <a:ext cx="4933950" cy="210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8" name="Picture 4" descr="https://cdn-images-1.medium.com/max/1600/0*QUP2zFOd-pzmM3cW.">
            <a:extLst>
              <a:ext uri="{FF2B5EF4-FFF2-40B4-BE49-F238E27FC236}">
                <a16:creationId xmlns:a16="http://schemas.microsoft.com/office/drawing/2014/main" id="{919771CB-195F-4A97-AE56-A8FE5A0AA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59" y="4267200"/>
            <a:ext cx="5083341" cy="255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11592-DA33-4D59-909A-66E27C434632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28F61EEA-F3A0-4CB7-AC0E-CEE2046E2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FBACD8-0487-48BD-B196-4374903033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51BB8B4-CA73-44CE-998F-F8686E51902F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14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648000" y="180000"/>
            <a:ext cx="9360000" cy="648000"/>
          </a:xfrm>
        </p:spPr>
        <p:txBody>
          <a:bodyPr/>
          <a:lstStyle/>
          <a:p>
            <a:r>
              <a:rPr lang="en-US" altLang="en-US" sz="4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ANNs are Universal Approximators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11592-DA33-4D59-909A-66E27C434632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28F61EEA-F3A0-4CB7-AC0E-CEE2046E2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6734B9-7355-4266-8B18-B8667E9E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838200"/>
            <a:ext cx="8010525" cy="5897319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CD481E-B55D-4F0B-9655-CE1F96E3E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7490998-38B0-42FF-8C42-0CFA75F5710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15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4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648000" y="180000"/>
            <a:ext cx="9360000" cy="648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are ANNs Useful?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9702" y="1447800"/>
            <a:ext cx="699889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ANNs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 to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exhibit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without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then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explicitly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system.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because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‘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to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 from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you are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asked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system that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turtle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a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a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wheel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each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corner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that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balances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broom</a:t>
            </a:r>
            <a:r>
              <a:rPr lang="en-GB" alt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the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inverted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pendulum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is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understood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there are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mathematical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models.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does one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maintain </a:t>
            </a:r>
            <a:r>
              <a:rPr lang="en-GB" altLang="en-US" sz="20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pendulum</a:t>
            </a:r>
            <a:r>
              <a:rPr lang="en-GB" alt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balance?</a:t>
            </a:r>
            <a:endParaRPr lang="en-GB" altLang="en-US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0420" name="Picture 4" descr="Image result for invertd pendulum car">
            <a:extLst>
              <a:ext uri="{FF2B5EF4-FFF2-40B4-BE49-F238E27FC236}">
                <a16:creationId xmlns:a16="http://schemas.microsoft.com/office/drawing/2014/main" id="{5FE24665-BDC2-4799-B23D-1709213D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238250"/>
            <a:ext cx="38100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C8970-BEC7-4943-B43C-51EA8D8323C2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C95F1317-8B65-4F32-AD9B-59F7F3C5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E914A1-7E9C-4D47-BF42-B5CCFB5F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EDFA780-6393-4DAE-B3AD-BF5907B67366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16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92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648000" y="180000"/>
            <a:ext cx="9360000" cy="648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Control of Inverted Pendulum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9702" y="1295400"/>
            <a:ext cx="829429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it is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‘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– the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mathematical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for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balancing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inverted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pendulum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having to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model.</a:t>
            </a:r>
          </a:p>
          <a:p>
            <a:pPr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inverted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pendulum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controlled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a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using a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have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camera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shows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pendulum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pendulum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the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human-controlled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</a:t>
            </a:r>
            <a:r>
              <a:rPr lang="en-GB" altLang="en-US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learns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balance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pendulum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observing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joystick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pendulum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camera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pic>
        <p:nvPicPr>
          <p:cNvPr id="63490" name="Picture 2" descr="Image result for inerted pendulum control">
            <a:extLst>
              <a:ext uri="{FF2B5EF4-FFF2-40B4-BE49-F238E27FC236}">
                <a16:creationId xmlns:a16="http://schemas.microsoft.com/office/drawing/2014/main" id="{68914E70-0FA7-405E-8D3F-E8AC8682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219200"/>
            <a:ext cx="208385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6B199A-8A64-4E9B-8E20-C03402AA114A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1D4BEF44-CA08-40DA-9393-7D8480EF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C4AB51-0578-4777-A347-185607562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AF4B7DC-556A-427F-8CC9-F7F352EFC79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17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95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648000" y="180000"/>
            <a:ext cx="9360000" cy="648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Control of Inverted Pendulum</a:t>
            </a:r>
          </a:p>
        </p:txBody>
      </p:sp>
      <p:pic>
        <p:nvPicPr>
          <p:cNvPr id="59394" name="Picture 2" descr="Image result for invertd pendulum car">
            <a:extLst>
              <a:ext uri="{FF2B5EF4-FFF2-40B4-BE49-F238E27FC236}">
                <a16:creationId xmlns:a16="http://schemas.microsoft.com/office/drawing/2014/main" id="{226B8C87-B4D4-4E11-A0D3-16456325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295400"/>
            <a:ext cx="3657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 descr="http://ctms.engin.umich.edu/CTMS/Content/InvertedPendulum/System/Modeling/figures/pendulum.png">
            <a:extLst>
              <a:ext uri="{FF2B5EF4-FFF2-40B4-BE49-F238E27FC236}">
                <a16:creationId xmlns:a16="http://schemas.microsoft.com/office/drawing/2014/main" id="{BA9A721C-44E2-426F-9DA1-4FEA4983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295400"/>
            <a:ext cx="305752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2" name="Picture 10" descr="Image result for joystick">
            <a:extLst>
              <a:ext uri="{FF2B5EF4-FFF2-40B4-BE49-F238E27FC236}">
                <a16:creationId xmlns:a16="http://schemas.microsoft.com/office/drawing/2014/main" id="{07B51F20-2AD4-471B-AE05-0EF2E3FF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81987"/>
            <a:ext cx="1202817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B77C71-5F04-4963-B27C-67ACA77CA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37568" y="5341188"/>
            <a:ext cx="1297190" cy="10668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40D8F-28F9-4E6D-A671-70E0D31496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73" y="1781987"/>
            <a:ext cx="2011680" cy="1258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54D8F-4CF9-402F-A322-F09E8298C4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3" y="1335493"/>
            <a:ext cx="489284" cy="11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C0550F-3867-4703-85CD-CD26A52BBF6F}"/>
              </a:ext>
            </a:extLst>
          </p:cNvPr>
          <p:cNvSpPr txBox="1"/>
          <p:nvPr/>
        </p:nvSpPr>
        <p:spPr>
          <a:xfrm>
            <a:off x="5394049" y="1906993"/>
            <a:ext cx="1692553" cy="71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</a:p>
          <a:p>
            <a:pPr algn="ctr">
              <a:lnSpc>
                <a:spcPts val="2400"/>
              </a:lnSpc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747D494-BBD7-433D-A92F-F953B057E272}"/>
              </a:ext>
            </a:extLst>
          </p:cNvPr>
          <p:cNvCxnSpPr>
            <a:cxnSpLocks/>
            <a:stCxn id="3" idx="2"/>
          </p:cNvCxnSpPr>
          <p:nvPr/>
        </p:nvCxnSpPr>
        <p:spPr bwMode="auto">
          <a:xfrm flipV="1">
            <a:off x="4119564" y="2895600"/>
            <a:ext cx="3195636" cy="2978989"/>
          </a:xfrm>
          <a:prstGeom prst="bentConnector3">
            <a:avLst>
              <a:gd name="adj1" fmla="val 99400"/>
            </a:avLst>
          </a:prstGeom>
          <a:solidFill>
            <a:schemeClr val="accent1"/>
          </a:solidFill>
          <a:ln w="15875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D9467F0-3BE8-49F4-9B9F-45644AAEEF25}"/>
              </a:ext>
            </a:extLst>
          </p:cNvPr>
          <p:cNvCxnSpPr>
            <a:cxnSpLocks/>
            <a:stCxn id="59402" idx="2"/>
          </p:cNvCxnSpPr>
          <p:nvPr/>
        </p:nvCxnSpPr>
        <p:spPr bwMode="auto">
          <a:xfrm rot="16200000" flipH="1">
            <a:off x="1758620" y="2415476"/>
            <a:ext cx="446494" cy="1694116"/>
          </a:xfrm>
          <a:prstGeom prst="bentConnector2">
            <a:avLst/>
          </a:prstGeom>
          <a:solidFill>
            <a:schemeClr val="accent1"/>
          </a:solidFill>
          <a:ln w="15875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F04DA9B-578B-4FC8-8630-E689ED209D13}"/>
              </a:ext>
            </a:extLst>
          </p:cNvPr>
          <p:cNvCxnSpPr>
            <a:cxnSpLocks/>
            <a:stCxn id="59402" idx="2"/>
          </p:cNvCxnSpPr>
          <p:nvPr/>
        </p:nvCxnSpPr>
        <p:spPr bwMode="auto">
          <a:xfrm rot="5400000" flipH="1" flipV="1">
            <a:off x="4086275" y="-37239"/>
            <a:ext cx="125059" cy="6027993"/>
          </a:xfrm>
          <a:prstGeom prst="bentConnector4">
            <a:avLst>
              <a:gd name="adj1" fmla="val -1189884"/>
              <a:gd name="adj2" fmla="val 99780"/>
            </a:avLst>
          </a:prstGeom>
          <a:solidFill>
            <a:schemeClr val="accent1"/>
          </a:solidFill>
          <a:ln w="15875" cap="flat" cmpd="sng" algn="ctr">
            <a:solidFill>
              <a:schemeClr val="accent5">
                <a:lumMod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C25D3-0BC9-417E-8884-A26209C0A49B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9" name="Picture 6" descr="Najeeb Khan Website">
            <a:extLst>
              <a:ext uri="{FF2B5EF4-FFF2-40B4-BE49-F238E27FC236}">
                <a16:creationId xmlns:a16="http://schemas.microsoft.com/office/drawing/2014/main" id="{2FE49745-85DB-4C52-9D4D-B55A85DCB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4DE872-4BC1-4AE4-AB34-F3C601EFD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E7FF757-4341-4DE6-9269-B6EBB8F044EF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18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9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DEDDA-76A4-4B5B-9EC3-1AF5D40F2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10" y="304800"/>
            <a:ext cx="8497290" cy="6318941"/>
          </a:xfrm>
          <a:prstGeom prst="rect">
            <a:avLst/>
          </a:prstGeom>
          <a:ln w="22225">
            <a:solidFill>
              <a:srgbClr val="002060"/>
            </a:solidFill>
          </a:ln>
        </p:spPr>
      </p:pic>
      <p:sp>
        <p:nvSpPr>
          <p:cNvPr id="9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BF248-6F1C-44A8-A465-9185BEF812F7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1" name="Picture 6" descr="Najeeb Khan Website">
            <a:extLst>
              <a:ext uri="{FF2B5EF4-FFF2-40B4-BE49-F238E27FC236}">
                <a16:creationId xmlns:a16="http://schemas.microsoft.com/office/drawing/2014/main" id="{7E382545-44DE-4B33-A6BE-51C7E50C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83398-7825-40F1-96EA-8E2B5C827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FAEAA92-6B4C-4C5C-8B81-AC6CD6EDF15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19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91120" y="0"/>
            <a:ext cx="10512425" cy="7381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 Topics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717756" y="685800"/>
            <a:ext cx="11049000" cy="581751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modules are those that are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than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study unit. They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short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revision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‘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topics.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GB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JA101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What is AI?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JA102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Big Data Analytics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JA103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Machine Learning - Principles &amp; Concepts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JA104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Mathematics Preliminaries for DS&amp;A.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JA105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Backpropagation</a:t>
            </a: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 I &amp; II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JA106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Statistics &amp; Probability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JA107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Cryptography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JA108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Blockchain &amp; Cryptocurrencies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JA109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Deep Learning &amp; CNNs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JA110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Fourier Transforms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JA111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Quantum Computing I &amp; II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JA112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Decision Trees and the ID3 Algorithm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JA113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Eigenvalues and Eigenvectors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JA114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Data Clustering</a:t>
            </a:r>
          </a:p>
          <a:p>
            <a:pPr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JA115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Principle Component Analysis</a:t>
            </a:r>
          </a:p>
          <a:p>
            <a:pPr>
              <a:spcBef>
                <a:spcPts val="0"/>
              </a:spcBef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ts val="0"/>
              </a:spcBef>
              <a:buClr>
                <a:schemeClr val="accent6">
                  <a:lumMod val="75000"/>
                </a:schemeClr>
              </a:buClr>
            </a:pPr>
            <a:endParaRPr lang="en-US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ight Arrow 4">
            <a:extLst>
              <a:ext uri="{FF2B5EF4-FFF2-40B4-BE49-F238E27FC236}">
                <a16:creationId xmlns:a16="http://schemas.microsoft.com/office/drawing/2014/main" id="{84B9113B-9459-4AE8-9459-2A56EA09CFAD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 bwMode="auto">
          <a:xfrm>
            <a:off x="1103255" y="2759112"/>
            <a:ext cx="5990505" cy="304800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A02F8-5A6E-4134-BC68-889AE1984507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1" name="Picture 6" descr="Najeeb Khan Website">
            <a:extLst>
              <a:ext uri="{FF2B5EF4-FFF2-40B4-BE49-F238E27FC236}">
                <a16:creationId xmlns:a16="http://schemas.microsoft.com/office/drawing/2014/main" id="{024261A3-5CBC-465D-84C1-966D2464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C6DBBB-2184-4836-932D-D9091B0C4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B89BD37-0028-4797-B332-E66FB38E1AA2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2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6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1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1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1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17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7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17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7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9220200" cy="685800"/>
          </a:xfrm>
        </p:spPr>
        <p:txBody>
          <a:bodyPr/>
          <a:lstStyle/>
          <a:p>
            <a:r>
              <a:rPr lang="en-US" altLang="en-US" sz="4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Neural Network Applications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9702" y="1143000"/>
            <a:ext cx="829429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Categorization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(NLP)</a:t>
            </a:r>
          </a:p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Speech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Tagging (NLP)</a:t>
            </a:r>
          </a:p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Motor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Control</a:t>
            </a:r>
          </a:p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Handwriting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Recognition</a:t>
            </a:r>
          </a:p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</a:p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Weather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Prediction</a:t>
            </a:r>
          </a:p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TSP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Approximation</a:t>
            </a:r>
          </a:p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Speech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Recognition</a:t>
            </a:r>
          </a:p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Face Recognition</a:t>
            </a:r>
          </a:p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Signature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Recognition</a:t>
            </a:r>
          </a:p>
          <a:p>
            <a:pPr marL="0" indent="0">
              <a:buClr>
                <a:srgbClr val="600000"/>
              </a:buClr>
              <a:buSzPct val="125000"/>
              <a:buNone/>
              <a:defRPr/>
            </a:pPr>
            <a:endParaRPr lang="en-GB" altLang="en-US" sz="8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600000"/>
              </a:buClr>
              <a:buSzPct val="125000"/>
              <a:buNone/>
              <a:defRPr/>
            </a:pPr>
            <a:r>
              <a:rPr lang="en-GB" altLang="en-US" sz="24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Remember! – You need good training data!</a:t>
            </a:r>
          </a:p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endParaRPr lang="en-GB" altLang="en-US" sz="2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600000"/>
              </a:buClr>
              <a:buSzPct val="125000"/>
              <a:buFont typeface="Arial" panose="020B0604020202020204" pitchFamily="34" charset="0"/>
              <a:buChar char="•"/>
              <a:defRPr/>
            </a:pPr>
            <a:endParaRPr lang="en-GB" altLang="en-US" sz="2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E90E3-4CCC-4A2E-AA5E-365505273A79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9276F556-54F8-425E-96C0-3AF0FD8EC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6DA021-FBED-4390-B8B2-A860BE0B8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pic>
        <p:nvPicPr>
          <p:cNvPr id="1026" name="Picture 2" descr="What is the difference between training and test dataset? | by Sajid  Lhessani | Analytics Vidhya | Medium">
            <a:extLst>
              <a:ext uri="{FF2B5EF4-FFF2-40B4-BE49-F238E27FC236}">
                <a16:creationId xmlns:a16="http://schemas.microsoft.com/office/drawing/2014/main" id="{C3E7423C-9354-4626-985B-02F5924B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63415"/>
            <a:ext cx="7005638" cy="370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9C5E539-97A1-458D-AB70-FD4B8645E417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20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B09E85-6E08-44CC-897B-0D43EE14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00" y="914400"/>
            <a:ext cx="6356145" cy="5888618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9220200" cy="685800"/>
          </a:xfrm>
        </p:spPr>
        <p:txBody>
          <a:bodyPr/>
          <a:lstStyle/>
          <a:p>
            <a:r>
              <a:rPr lang="en-US" altLang="en-US" sz="4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Networks in BI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9702" y="1143000"/>
            <a:ext cx="463669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so-called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Big Four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accountancy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consulting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firms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investing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heavily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GB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ANNs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extensively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predictive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 can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trends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considered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warehousing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altLang="en-US" sz="2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E90E3-4CCC-4A2E-AA5E-365505273A79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9276F556-54F8-425E-96C0-3AF0FD8EC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le:Deloitte.svg - Wikimedia Commons">
            <a:extLst>
              <a:ext uri="{FF2B5EF4-FFF2-40B4-BE49-F238E27FC236}">
                <a16:creationId xmlns:a16="http://schemas.microsoft.com/office/drawing/2014/main" id="{0B32324E-A2F4-4F09-8BCF-F94F719B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181600"/>
            <a:ext cx="1905000" cy="41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ogo pwc | Landspell&amp;#39;s.com">
            <a:extLst>
              <a:ext uri="{FF2B5EF4-FFF2-40B4-BE49-F238E27FC236}">
                <a16:creationId xmlns:a16="http://schemas.microsoft.com/office/drawing/2014/main" id="{776847E1-07A0-4E80-947F-2852F29D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59" y="4987521"/>
            <a:ext cx="1602581" cy="80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ile:KPMG logo.svg - Wikimedia Commons">
            <a:extLst>
              <a:ext uri="{FF2B5EF4-FFF2-40B4-BE49-F238E27FC236}">
                <a16:creationId xmlns:a16="http://schemas.microsoft.com/office/drawing/2014/main" id="{859A95AB-C00E-4164-9D0C-E8D9AEE4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5849155"/>
            <a:ext cx="1559068" cy="64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Y - Ernst &amp;amp; Young - Logos, brands and logotypes">
            <a:extLst>
              <a:ext uri="{FF2B5EF4-FFF2-40B4-BE49-F238E27FC236}">
                <a16:creationId xmlns:a16="http://schemas.microsoft.com/office/drawing/2014/main" id="{01590238-1B99-43F0-842E-2639922A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849155"/>
            <a:ext cx="1461932" cy="71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960069-A8AD-4F3B-900B-49D94D10C8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E58E43C-5B17-48AD-B5DB-A8FCCA282C08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21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8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180000"/>
            <a:ext cx="9360000" cy="648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Neural Networks (ANNs)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000" y="1297973"/>
            <a:ext cx="11203200" cy="3733800"/>
          </a:xfrm>
        </p:spPr>
        <p:txBody>
          <a:bodyPr/>
          <a:lstStyle/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ANNs are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US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loosely</a:t>
            </a:r>
            <a:r>
              <a:rPr lang="en-US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are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made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billions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interconnected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called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/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844" name="Rectangle 6"/>
          <p:cNvSpPr>
            <a:spLocks noChangeArrowheads="1"/>
          </p:cNvSpPr>
          <p:nvPr/>
        </p:nvSpPr>
        <p:spPr bwMode="auto">
          <a:xfrm>
            <a:off x="4700588" y="23669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3584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27" y="2363832"/>
            <a:ext cx="8163344" cy="348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2" name="Picture 2" descr="Image result for brain neurons">
            <a:extLst>
              <a:ext uri="{FF2B5EF4-FFF2-40B4-BE49-F238E27FC236}">
                <a16:creationId xmlns:a16="http://schemas.microsoft.com/office/drawing/2014/main" id="{4979251E-041E-41D5-9E74-DF7ECE0B8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67247" y="2919185"/>
            <a:ext cx="4261982" cy="28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DE3CF-5048-4C4C-AF42-B47B8B96BD63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3" name="Picture 6" descr="Najeeb Khan Website">
            <a:extLst>
              <a:ext uri="{FF2B5EF4-FFF2-40B4-BE49-F238E27FC236}">
                <a16:creationId xmlns:a16="http://schemas.microsoft.com/office/drawing/2014/main" id="{33734FFD-8C96-4313-9E6C-DAC65782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27CA47-E4E9-4593-A8A4-3DA0709DE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C705FF4A-1611-4B84-AF61-76CF9389945E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22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180000"/>
            <a:ext cx="9360000" cy="648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Neural Networks (ANNs)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8000" y="1008000"/>
            <a:ext cx="5029200" cy="4935600"/>
          </a:xfrm>
        </p:spPr>
        <p:txBody>
          <a:bodyPr/>
          <a:lstStyle/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magnitude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than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ANNs.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neurons are </a:t>
            </a:r>
            <a:r>
              <a:rPr lang="en-US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more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neurons.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loosely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brains.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also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than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transistor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 around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x 10</a:t>
            </a:r>
            <a:r>
              <a:rPr lang="en-US" altLang="en-US" sz="2400" b="1" baseline="30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neurons.</a:t>
            </a:r>
          </a:p>
        </p:txBody>
      </p:sp>
      <p:sp>
        <p:nvSpPr>
          <p:cNvPr id="36868" name="Rectangle 6"/>
          <p:cNvSpPr>
            <a:spLocks noChangeArrowheads="1"/>
          </p:cNvSpPr>
          <p:nvPr/>
        </p:nvSpPr>
        <p:spPr bwMode="auto">
          <a:xfrm>
            <a:off x="4700588" y="23669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368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47800"/>
            <a:ext cx="5224463" cy="482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42E90-9846-49C3-9C56-E9ED584890CF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3" name="Picture 6" descr="Najeeb Khan Website">
            <a:extLst>
              <a:ext uri="{FF2B5EF4-FFF2-40B4-BE49-F238E27FC236}">
                <a16:creationId xmlns:a16="http://schemas.microsoft.com/office/drawing/2014/main" id="{12224766-2E53-4AD4-84B5-70CD09DAA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39EF48-8221-453C-A593-C4951C2E8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C659745-D168-4137-BD85-835F5838C03A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23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180000"/>
            <a:ext cx="9360000" cy="648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Stats about Human Brains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8000" y="1008000"/>
            <a:ext cx="4838400" cy="4802250"/>
          </a:xfrm>
        </p:spPr>
        <p:txBody>
          <a:bodyPr/>
          <a:lstStyle/>
          <a:p>
            <a:pPr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Approximately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100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neurons.</a:t>
            </a:r>
          </a:p>
          <a:p>
            <a:pPr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neuron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10K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other neurons.</a:t>
            </a:r>
          </a:p>
          <a:p>
            <a:pPr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1,000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trillion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trillion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bits per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processing.</a:t>
            </a:r>
          </a:p>
          <a:p>
            <a:pPr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1,000 terabytes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capacity.</a:t>
            </a:r>
          </a:p>
          <a:p>
            <a:pPr eaLnBrk="1" hangingPunct="1">
              <a:spcBef>
                <a:spcPts val="0"/>
              </a:spcBef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there 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about these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incredible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7892" name="Rectangle 6"/>
          <p:cNvSpPr>
            <a:spLocks noChangeArrowheads="1"/>
          </p:cNvSpPr>
          <p:nvPr/>
        </p:nvSpPr>
        <p:spPr bwMode="auto">
          <a:xfrm>
            <a:off x="4700588" y="23669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1118" y="5570704"/>
            <a:ext cx="5994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i="1" dirty="0">
                <a:solidFill>
                  <a:srgbClr val="C00000"/>
                </a:solidFill>
                <a:latin typeface="+mn-lt"/>
              </a:rPr>
              <a:t>A single human brain is arguably more complex than all the computers in the world!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2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8F1E9F8-6768-42E7-8BF4-FB3B48FAFF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6397" y="1066860"/>
            <a:ext cx="5994709" cy="4362450"/>
          </a:xfrm>
          <a:prstGeom prst="rect">
            <a:avLst/>
          </a:prstGeom>
        </p:spPr>
      </p:pic>
      <p:pic>
        <p:nvPicPr>
          <p:cNvPr id="1028" name="Picture 4" descr="DARWIN DAY - February 12, 2022 | National Today">
            <a:extLst>
              <a:ext uri="{FF2B5EF4-FFF2-40B4-BE49-F238E27FC236}">
                <a16:creationId xmlns:a16="http://schemas.microsoft.com/office/drawing/2014/main" id="{C8806EA1-BA14-44DA-98D7-3EA19108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000" y="5471291"/>
            <a:ext cx="1734984" cy="139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8D23ED-0223-4ADD-AA4F-5E298CF994FF}"/>
              </a:ext>
            </a:extLst>
          </p:cNvPr>
          <p:cNvSpPr txBox="1"/>
          <p:nvPr/>
        </p:nvSpPr>
        <p:spPr>
          <a:xfrm>
            <a:off x="9153256" y="6398865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Charles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Darwin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86363-05FA-48D9-B20B-15141F0488FF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20" name="Picture 6" descr="Najeeb Khan Website">
            <a:extLst>
              <a:ext uri="{FF2B5EF4-FFF2-40B4-BE49-F238E27FC236}">
                <a16:creationId xmlns:a16="http://schemas.microsoft.com/office/drawing/2014/main" id="{9036CA38-08C3-4ECC-9C70-9CA0A37E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008828-08AD-4DE4-AAD1-7D6337ECA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F206CF1-A809-4EB2-A536-69442F524D63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24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2"/>
          <p:cNvSpPr>
            <a:spLocks noGrp="1" noChangeArrowheads="1"/>
          </p:cNvSpPr>
          <p:nvPr>
            <p:ph type="title"/>
          </p:nvPr>
        </p:nvSpPr>
        <p:spPr>
          <a:xfrm>
            <a:off x="648000" y="180000"/>
            <a:ext cx="9360000" cy="648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Human Brains Learn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3352800"/>
            <a:ext cx="9906000" cy="2743200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typical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collects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others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called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dendrites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sends out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spikes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electrical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through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strand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known as an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into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thousands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branches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 structure called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synapse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converts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into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electrical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effects that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inhibit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excite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activity in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38916" name="Picture 5" descr="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7409"/>
            <a:ext cx="4114800" cy="211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7" descr="re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102" y="1295400"/>
            <a:ext cx="4281183" cy="211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8498F-F448-4D1E-9463-718AA7839A8C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3" name="Picture 6" descr="Najeeb Khan Website">
            <a:extLst>
              <a:ext uri="{FF2B5EF4-FFF2-40B4-BE49-F238E27FC236}">
                <a16:creationId xmlns:a16="http://schemas.microsoft.com/office/drawing/2014/main" id="{C4A2215D-04E5-497A-A18D-D61B4ACC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817CEF-BBCB-4FB7-9937-0CD28BB74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0B66771-C18B-4E9F-8540-DB6961CF1001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25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45244"/>
            <a:ext cx="10896596" cy="5393755"/>
          </a:xfrm>
        </p:spPr>
        <p:txBody>
          <a:bodyPr/>
          <a:lstStyle/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Warren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McCulloch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Walter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Pitts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1943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was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albeit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than a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neuron.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could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some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was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on its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own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Turing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Powerful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accepted only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device with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inputs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output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Associated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i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400" b="1" i="1" baseline="-250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altLang="en-US" sz="24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i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en-US" sz="2400" b="1" i="1" baseline="-250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also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numbers</a:t>
            </a: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neuron has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processing units.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summing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unit and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8658765" y="1570452"/>
            <a:ext cx="2590800" cy="2514600"/>
          </a:xfrm>
          <a:prstGeom prst="ellipse">
            <a:avLst/>
          </a:prstGeom>
          <a:solidFill>
            <a:schemeClr val="accent5"/>
          </a:solidFill>
          <a:ln w="1905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Arrow Connector 3"/>
          <p:cNvCxnSpPr>
            <a:stCxn id="5" idx="3"/>
          </p:cNvCxnSpPr>
          <p:nvPr/>
        </p:nvCxnSpPr>
        <p:spPr bwMode="auto">
          <a:xfrm>
            <a:off x="7034123" y="1617077"/>
            <a:ext cx="1777042" cy="5606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5967323" y="14478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323" y="1792514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i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7323" y="2137228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i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67323" y="2481942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i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67323" y="317137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i="1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67119" y="2483145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67323" y="3860798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76823" y="3216208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7007525" y="1975938"/>
            <a:ext cx="1677838" cy="4581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6971581" y="3468196"/>
            <a:ext cx="1839584" cy="5617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6971581" y="3167118"/>
            <a:ext cx="1713782" cy="1773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6971581" y="2311106"/>
            <a:ext cx="1687184" cy="3664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6978771" y="2653262"/>
            <a:ext cx="1653397" cy="2826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6" name="Straight Connector 25"/>
          <p:cNvCxnSpPr>
            <a:stCxn id="2" idx="0"/>
            <a:endCxn id="2" idx="4"/>
          </p:cNvCxnSpPr>
          <p:nvPr/>
        </p:nvCxnSpPr>
        <p:spPr bwMode="auto">
          <a:xfrm>
            <a:off x="9954165" y="1570452"/>
            <a:ext cx="0" cy="251460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838482" y="2408653"/>
                <a:ext cx="962516" cy="875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482" y="2408653"/>
                <a:ext cx="962516" cy="875111"/>
              </a:xfrm>
              <a:prstGeom prst="rect">
                <a:avLst/>
              </a:prstGeom>
              <a:blipFill>
                <a:blip r:embed="rId3"/>
                <a:stretch>
                  <a:fillRect r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 bwMode="auto">
          <a:xfrm>
            <a:off x="11262145" y="2820496"/>
            <a:ext cx="545262" cy="72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11225842" y="2392006"/>
            <a:ext cx="73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00412" y="1491013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55483" y="1841457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44702" y="2141952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15766" y="2458420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15766" y="2903952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en-GB" sz="1800" b="1" baseline="-25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15766" y="3437352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GB" sz="1800" b="1" baseline="-25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94190" y="2147787"/>
            <a:ext cx="60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5" name="AutoShape 2"/>
          <p:cNvSpPr>
            <a:spLocks noGrp="1" noChangeArrowheads="1"/>
          </p:cNvSpPr>
          <p:nvPr>
            <p:ph type="title"/>
          </p:nvPr>
        </p:nvSpPr>
        <p:spPr>
          <a:xfrm>
            <a:off x="648000" y="180000"/>
            <a:ext cx="9360000" cy="6480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Artificial Neuron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BA68F-4CD5-4912-8C48-7179426A1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3131972" cy="1160407"/>
          </a:xfrm>
          <a:prstGeom prst="rect">
            <a:avLst/>
          </a:prstGeom>
        </p:spPr>
      </p:pic>
      <p:sp>
        <p:nvSpPr>
          <p:cNvPr id="44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6A9F29-D2CA-4580-B809-56B606FE0A4E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48" name="Picture 6" descr="Najeeb Khan Website">
            <a:extLst>
              <a:ext uri="{FF2B5EF4-FFF2-40B4-BE49-F238E27FC236}">
                <a16:creationId xmlns:a16="http://schemas.microsoft.com/office/drawing/2014/main" id="{F955AD5B-840C-428A-AF5F-8642A9C4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D64BB90-C28F-4A56-BED1-BCACD1328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BA8D8ABA-C831-48D0-9F26-DD8838A6438F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26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29" grpId="0"/>
      <p:bldP spid="32" grpId="0"/>
      <p:bldP spid="38" grpId="0"/>
      <p:bldP spid="39" grpId="0"/>
      <p:bldP spid="40" grpId="0"/>
      <p:bldP spid="41" grpId="0"/>
      <p:bldP spid="42" grpId="0"/>
      <p:bldP spid="43" grpId="0"/>
      <p:bldP spid="33" grpId="0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44" y="1075902"/>
            <a:ext cx="11615091" cy="395329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Associated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input </a:t>
            </a:r>
            <a:r>
              <a:rPr lang="en-US" altLang="en-US" sz="2400" b="1" i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400" b="1" i="1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altLang="en-US" sz="24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 </a:t>
            </a:r>
            <a:r>
              <a:rPr lang="en-US" altLang="en-US" sz="2400" b="1" i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en-US" sz="2400" b="1" i="1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also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numbers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neuron has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processing units.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summing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unit and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unit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multiplies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each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by its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produces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value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4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f(NET)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</a:t>
            </a:r>
            <a:r>
              <a:rPr lang="en-US" altLang="en-US" sz="24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f()</a:t>
            </a:r>
            <a:r>
              <a:rPr lang="en-US" altLang="en-US" sz="24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popular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function 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8303770" y="1017113"/>
            <a:ext cx="2590800" cy="2514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 New Roman" pitchFamily="18" charset="0"/>
            </a:endParaRPr>
          </a:p>
        </p:txBody>
      </p:sp>
      <p:cxnSp>
        <p:nvCxnSpPr>
          <p:cNvPr id="4" name="Straight Arrow Connector 3"/>
          <p:cNvCxnSpPr>
            <a:stCxn id="5" idx="3"/>
          </p:cNvCxnSpPr>
          <p:nvPr/>
        </p:nvCxnSpPr>
        <p:spPr bwMode="auto">
          <a:xfrm>
            <a:off x="6679128" y="1063738"/>
            <a:ext cx="1777042" cy="5606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5485257" y="894461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5257" y="1239175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5257" y="1583889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5257" y="1928603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5257" y="2618031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en-GB" sz="1600" b="1" i="1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9686" y="1956427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Lucida Console" panose="020B0609040504020204" pitchFamily="49" charset="0"/>
              </a:rPr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5257" y="3307459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4730" y="2633486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Lucida Console" panose="020B0609040504020204" pitchFamily="49" charset="0"/>
              </a:rPr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6652530" y="1422599"/>
            <a:ext cx="1677838" cy="4581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6616586" y="2914857"/>
            <a:ext cx="1839584" cy="5617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6616586" y="2613779"/>
            <a:ext cx="1713782" cy="1773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6616586" y="1757767"/>
            <a:ext cx="1687184" cy="3664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6623776" y="2099923"/>
            <a:ext cx="1653397" cy="2826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6" name="Straight Connector 25"/>
          <p:cNvCxnSpPr>
            <a:stCxn id="2" idx="0"/>
            <a:endCxn id="2" idx="4"/>
          </p:cNvCxnSpPr>
          <p:nvPr/>
        </p:nvCxnSpPr>
        <p:spPr bwMode="auto">
          <a:xfrm>
            <a:off x="9599170" y="1017113"/>
            <a:ext cx="0" cy="251460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471135" y="1661523"/>
                <a:ext cx="962516" cy="875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35" y="1661523"/>
                <a:ext cx="962516" cy="875111"/>
              </a:xfrm>
              <a:prstGeom prst="rect">
                <a:avLst/>
              </a:prstGeom>
              <a:blipFill>
                <a:blip r:embed="rId3"/>
                <a:stretch>
                  <a:fillRect l="-633" r="-113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 bwMode="auto">
          <a:xfrm>
            <a:off x="10907150" y="2267157"/>
            <a:ext cx="545262" cy="72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10896600" y="1838666"/>
            <a:ext cx="80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out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245417" y="937674"/>
            <a:ext cx="58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6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00488" y="1288118"/>
            <a:ext cx="58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6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89707" y="1588613"/>
            <a:ext cx="58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6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60771" y="1905081"/>
            <a:ext cx="58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6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60771" y="2350613"/>
            <a:ext cx="58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600" b="1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en-GB" sz="1600" b="1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60771" y="2884013"/>
            <a:ext cx="58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600" b="1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GB" sz="1600" b="1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098650" y="1632443"/>
            <a:ext cx="677539" cy="1135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i="1" dirty="0">
                <a:solidFill>
                  <a:srgbClr val="C00000"/>
                </a:solidFill>
              </a:rPr>
              <a:t>f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48000" y="180000"/>
            <a:ext cx="9360000" cy="6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002060"/>
                </a:solidFill>
                <a:latin typeface="+mn-lt"/>
              </a:rPr>
              <a:t>An 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303887" y="5247561"/>
                <a:ext cx="2902689" cy="1229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𝐍𝐄𝐓</m:t>
                      </m:r>
                      <m:r>
                        <a:rPr lang="pt-BR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87" y="5247561"/>
                <a:ext cx="2902689" cy="1229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20113" y="5449140"/>
                <a:ext cx="4574457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𝒐𝒖𝒕</m:t>
                      </m:r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𝑵𝑬𝑻</m:t>
                          </m:r>
                        </m:e>
                      </m:d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𝑵𝑬𝑻</m:t>
                              </m:r>
                            </m:sup>
                          </m:sSup>
                        </m:den>
                      </m:f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13" y="5449140"/>
                <a:ext cx="4574457" cy="816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295053" y="2754868"/>
            <a:ext cx="558730" cy="369332"/>
          </a:xfrm>
          <a:prstGeom prst="rect">
            <a:avLst/>
          </a:prstGeom>
          <a:solidFill>
            <a:srgbClr val="FFFF00"/>
          </a:solidFill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</a:t>
            </a:r>
          </a:p>
        </p:txBody>
      </p:sp>
      <p:sp>
        <p:nvSpPr>
          <p:cNvPr id="8" name="Right Arrow 7"/>
          <p:cNvSpPr/>
          <p:nvPr/>
        </p:nvSpPr>
        <p:spPr>
          <a:xfrm rot="3108371">
            <a:off x="9050721" y="2445163"/>
            <a:ext cx="335727" cy="171500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ight Arrow 36"/>
          <p:cNvSpPr/>
          <p:nvPr/>
        </p:nvSpPr>
        <p:spPr>
          <a:xfrm rot="19140730">
            <a:off x="9743249" y="2465756"/>
            <a:ext cx="317132" cy="151221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EC387F-8C7E-4FB8-AA96-31F7B64303E5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50" name="Picture 6" descr="Najeeb Khan Website">
            <a:extLst>
              <a:ext uri="{FF2B5EF4-FFF2-40B4-BE49-F238E27FC236}">
                <a16:creationId xmlns:a16="http://schemas.microsoft.com/office/drawing/2014/main" id="{E1ACC076-6BA1-41B6-B39C-F815AAFB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6E30CE-6F39-4271-AB75-1CF38B326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CAADB8B8-ADAF-45A4-A0B6-8CB841AE0AE3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27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uiExpand="1" build="p"/>
      <p:bldP spid="36" grpId="0"/>
      <p:bldP spid="3" grpId="0"/>
      <p:bldP spid="6" grpId="0" animBg="1"/>
      <p:bldP spid="8" grpId="0" animBg="1"/>
      <p:bldP spid="37" grpId="0" animBg="1"/>
      <p:bldP spid="4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EF9FA7D4-D6A1-4226-BF89-2EB0ADB5F0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121" y="4519442"/>
            <a:ext cx="2952750" cy="1905000"/>
          </a:xfrm>
          <a:prstGeom prst="rect">
            <a:avLst/>
          </a:prstGeom>
        </p:spPr>
      </p:pic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44" y="1075902"/>
            <a:ext cx="5838947" cy="295614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most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used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function. 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functions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alt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TanH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now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replacing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8988259" y="1113252"/>
            <a:ext cx="2590800" cy="2514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 New Roman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7385191" y="1133389"/>
            <a:ext cx="1777042" cy="5606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6415949" y="922862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5949" y="1267576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5949" y="1612290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5949" y="1957004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5949" y="2646432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en-GB" sz="1600" b="1" i="1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3130" y="2015808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5949" y="3335860"/>
            <a:ext cx="1193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16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2767" y="269271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7337019" y="1518738"/>
            <a:ext cx="1677838" cy="4581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7301075" y="3010996"/>
            <a:ext cx="1839584" cy="5617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7301075" y="2709918"/>
            <a:ext cx="1713782" cy="1773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7301075" y="1853906"/>
            <a:ext cx="1687184" cy="3664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7308265" y="2196062"/>
            <a:ext cx="1653397" cy="2826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6" name="Straight Connector 25"/>
          <p:cNvCxnSpPr>
            <a:stCxn id="2" idx="0"/>
            <a:endCxn id="2" idx="4"/>
          </p:cNvCxnSpPr>
          <p:nvPr/>
        </p:nvCxnSpPr>
        <p:spPr bwMode="auto">
          <a:xfrm>
            <a:off x="10283659" y="1113252"/>
            <a:ext cx="0" cy="251460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155624" y="1757662"/>
                <a:ext cx="962516" cy="875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624" y="1757662"/>
                <a:ext cx="962516" cy="875111"/>
              </a:xfrm>
              <a:prstGeom prst="rect">
                <a:avLst/>
              </a:prstGeom>
              <a:blipFill>
                <a:blip r:embed="rId5"/>
                <a:stretch>
                  <a:fillRect l="-633" r="-113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 bwMode="auto">
          <a:xfrm>
            <a:off x="11591639" y="2363296"/>
            <a:ext cx="545262" cy="72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11581089" y="1934805"/>
            <a:ext cx="68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out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66558" y="974374"/>
            <a:ext cx="58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b="1" baseline="-25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35978" y="1346230"/>
            <a:ext cx="58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b="1" baseline="-25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73203" y="1654461"/>
            <a:ext cx="58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b="1" baseline="-25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44133" y="1942213"/>
            <a:ext cx="58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b="1" baseline="-25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15063" y="2357742"/>
            <a:ext cx="58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b="1" baseline="-250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en-GB" b="1" baseline="-250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71935" y="2873637"/>
            <a:ext cx="58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b="1" baseline="-250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GB" b="1" baseline="-250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889505" y="1743752"/>
            <a:ext cx="60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i="1" dirty="0">
                <a:solidFill>
                  <a:srgbClr val="C00000"/>
                </a:solidFill>
              </a:rPr>
              <a:t>f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48000" y="180000"/>
            <a:ext cx="9360000" cy="6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002060"/>
                </a:solidFill>
                <a:latin typeface="+mn-lt"/>
              </a:rPr>
              <a:t>Transfer (Activation)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532431" y="3837797"/>
                <a:ext cx="3278654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𝒐𝒖𝒕</m:t>
                      </m:r>
                      <m:r>
                        <a:rPr lang="en-GB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𝑵𝑬𝑻</m:t>
                          </m:r>
                        </m:e>
                      </m:d>
                      <m:r>
                        <a:rPr lang="en-GB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GB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𝑵𝑬𝑻</m:t>
                              </m:r>
                            </m:sup>
                          </m:sSup>
                        </m:den>
                      </m:f>
                      <m:r>
                        <a:rPr lang="en-GB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b="1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31" y="3837797"/>
                <a:ext cx="3278654" cy="5833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979542" y="2514115"/>
            <a:ext cx="558730" cy="369332"/>
          </a:xfrm>
          <a:prstGeom prst="rect">
            <a:avLst/>
          </a:prstGeom>
          <a:solidFill>
            <a:srgbClr val="FFFF00"/>
          </a:solidFill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</a:t>
            </a:r>
          </a:p>
        </p:txBody>
      </p:sp>
      <p:sp>
        <p:nvSpPr>
          <p:cNvPr id="8" name="Right Arrow 7"/>
          <p:cNvSpPr/>
          <p:nvPr/>
        </p:nvSpPr>
        <p:spPr>
          <a:xfrm rot="1295857">
            <a:off x="9607708" y="2595946"/>
            <a:ext cx="335727" cy="191231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ight Arrow 36"/>
          <p:cNvSpPr/>
          <p:nvPr/>
        </p:nvSpPr>
        <p:spPr>
          <a:xfrm rot="19428072">
            <a:off x="10610371" y="2488539"/>
            <a:ext cx="335727" cy="191231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106B08-A43B-4474-8270-3FB92559FFA4}"/>
                  </a:ext>
                </a:extLst>
              </p:cNvPr>
              <p:cNvSpPr txBox="1"/>
              <p:nvPr/>
            </p:nvSpPr>
            <p:spPr>
              <a:xfrm>
                <a:off x="326186" y="3597940"/>
                <a:ext cx="5272060" cy="823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𝒐𝒖𝒕</m:t>
                      </m:r>
                      <m:r>
                        <a:rPr lang="en-GB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GB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𝑵𝑬𝑻</m:t>
                      </m:r>
                      <m:r>
                        <a:rPr lang="en-GB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𝑵𝑬𝑻</m:t>
                              </m:r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  <m:e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𝒊𝒇𝑵𝑬𝑻</m:t>
                              </m:r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GB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106B08-A43B-4474-8270-3FB92559F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86" y="3597940"/>
                <a:ext cx="5272060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1732E5EB-2992-403B-8625-333BD7225E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06" y="4631107"/>
            <a:ext cx="3429505" cy="157757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D2B3B3E-8D84-4E2A-9E53-69C84D4C3BB8}"/>
              </a:ext>
            </a:extLst>
          </p:cNvPr>
          <p:cNvSpPr txBox="1"/>
          <p:nvPr/>
        </p:nvSpPr>
        <p:spPr>
          <a:xfrm>
            <a:off x="549883" y="4587529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Step</a:t>
            </a:r>
          </a:p>
          <a:p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  with </a:t>
            </a:r>
            <a:r>
              <a:rPr lang="en-GB" sz="2000" b="1" i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</a:t>
            </a:r>
          </a:p>
        </p:txBody>
      </p:sp>
      <p:pic>
        <p:nvPicPr>
          <p:cNvPr id="2050" name="Picture 2" descr="File:Hyperbolic Tangent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5558772"/>
            <a:ext cx="2357857" cy="12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44DAFE-818D-4E5E-9368-D4E498E71A5F}"/>
              </a:ext>
            </a:extLst>
          </p:cNvPr>
          <p:cNvSpPr txBox="1"/>
          <p:nvPr/>
        </p:nvSpPr>
        <p:spPr>
          <a:xfrm>
            <a:off x="10562853" y="529954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</a:p>
        </p:txBody>
      </p:sp>
      <p:sp>
        <p:nvSpPr>
          <p:cNvPr id="49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851FD9-3A9E-463F-9CE0-E02B4E3C5318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51" name="Picture 6" descr="Najeeb Khan Website">
            <a:extLst>
              <a:ext uri="{FF2B5EF4-FFF2-40B4-BE49-F238E27FC236}">
                <a16:creationId xmlns:a16="http://schemas.microsoft.com/office/drawing/2014/main" id="{11264186-F400-42DF-B0E2-914B6338D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14B7584-DF5E-48F3-BD50-9FDED01FA7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2362192C-DC93-4391-BE77-E6AAD382BAAA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28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8" name="Picture 4" descr="ReLU, Sigmoid &amp;amp; Tanh Activation Functions | Journey of Curiosity">
            <a:extLst>
              <a:ext uri="{FF2B5EF4-FFF2-40B4-BE49-F238E27FC236}">
                <a16:creationId xmlns:a16="http://schemas.microsoft.com/office/drawing/2014/main" id="{4D386387-A51F-4146-8BCB-348C1CA5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739" y="4070876"/>
            <a:ext cx="2408780" cy="14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91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9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1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8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9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uiExpand="1" build="p"/>
      <p:bldP spid="2" grpId="0" animBg="1"/>
      <p:bldP spid="5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29" grpId="0"/>
      <p:bldP spid="32" grpId="0"/>
      <p:bldP spid="38" grpId="0"/>
      <p:bldP spid="39" grpId="0"/>
      <p:bldP spid="40" grpId="0"/>
      <p:bldP spid="41" grpId="0"/>
      <p:bldP spid="42" grpId="0"/>
      <p:bldP spid="43" grpId="0"/>
      <p:bldP spid="33" grpId="0"/>
      <p:bldP spid="3" grpId="0"/>
      <p:bldP spid="6" grpId="0" animBg="1"/>
      <p:bldP spid="8" grpId="0" animBg="1"/>
      <p:bldP spid="37" grpId="0" animBg="1"/>
      <p:bldP spid="9" grpId="0"/>
      <p:bldP spid="47" grpId="0"/>
      <p:bldP spid="30" grpId="0"/>
      <p:bldP spid="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44" y="1075901"/>
            <a:ext cx="6302356" cy="4798687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often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Heaviside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input values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all input values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greater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4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called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a very simple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discontinuous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piecewise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function.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artificial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used this function.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was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found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have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shortcomings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was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replaced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non-linear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functions.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 function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differentiable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everywhere will be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our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48000" y="180000"/>
            <a:ext cx="9360000" cy="6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002060"/>
                </a:solidFill>
                <a:latin typeface="+mn-lt"/>
              </a:rPr>
              <a:t>Linear Step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106B08-A43B-4474-8270-3FB92559FFA4}"/>
                  </a:ext>
                </a:extLst>
              </p:cNvPr>
              <p:cNvSpPr txBox="1"/>
              <p:nvPr/>
            </p:nvSpPr>
            <p:spPr>
              <a:xfrm>
                <a:off x="6172200" y="5430515"/>
                <a:ext cx="5354030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𝒐𝒖𝒕</m:t>
                      </m:r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𝑵𝑬𝑻</m:t>
                      </m:r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𝑵𝑬𝑻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  <m:e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𝒊𝒇𝑵𝑬𝑻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800" b="1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106B08-A43B-4474-8270-3FB92559F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5430515"/>
                <a:ext cx="5354030" cy="961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d/d9/Dirac_distribution_CDF.svg/1280px-Dirac_distribution_CDF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6" y="1219200"/>
            <a:ext cx="5260974" cy="394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53718" y="4740376"/>
            <a:ext cx="460363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DFD17-F1E6-4854-B5A7-11F8BA6D6443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3" name="Picture 6" descr="Najeeb Khan Website">
            <a:extLst>
              <a:ext uri="{FF2B5EF4-FFF2-40B4-BE49-F238E27FC236}">
                <a16:creationId xmlns:a16="http://schemas.microsoft.com/office/drawing/2014/main" id="{A9E10090-214C-4EF2-BEBF-1FB64E4A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827211-56B8-4C93-A11C-F31340B49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C6A251-E7AD-4BD1-B4B7-8E4D510F9651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29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7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uiExpand="1" build="p"/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91120" y="116632"/>
            <a:ext cx="10512425" cy="7381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JA105</a:t>
            </a:r>
            <a:r>
              <a:rPr lang="en-US" altLang="en-US" sz="4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Backpropagation Neural Networks</a:t>
            </a:r>
            <a:endParaRPr lang="en-US" altLang="en-US" sz="40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990600"/>
            <a:ext cx="11049000" cy="5817517"/>
          </a:xfrm>
        </p:spPr>
        <p:txBody>
          <a:bodyPr/>
          <a:lstStyle/>
          <a:p>
            <a:pPr marL="0" indent="0">
              <a:buNone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‘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module is used in the following study units.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GB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CIS2350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Business Applications of AI.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CIS3087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3187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Business Intelligence.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CIS5003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Principles of Data Science.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CIS3400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Introduction to Fintech (quick revision for coursework).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>
                <a:schemeClr val="accent6">
                  <a:lumMod val="75000"/>
                </a:schemeClr>
              </a:buClr>
            </a:pPr>
            <a:endParaRPr lang="en-US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ight Arrow 4">
            <a:extLst>
              <a:ext uri="{FF2B5EF4-FFF2-40B4-BE49-F238E27FC236}">
                <a16:creationId xmlns:a16="http://schemas.microsoft.com/office/drawing/2014/main" id="{84B9113B-9459-4AE8-9459-2A56EA09CFAD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E979B-E06E-44E3-8881-582B0DFAA337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1" name="Picture 6" descr="Najeeb Khan Website">
            <a:extLst>
              <a:ext uri="{FF2B5EF4-FFF2-40B4-BE49-F238E27FC236}">
                <a16:creationId xmlns:a16="http://schemas.microsoft.com/office/drawing/2014/main" id="{293BDBDF-DFCF-4D38-94AF-D8E0D84E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E56549-CE6F-4159-A789-B00AB3273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9C0058B-858E-451E-8917-687A174D9A64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3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4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304089"/>
            <a:ext cx="6126304" cy="3312552"/>
          </a:xfrm>
          <a:prstGeom prst="rect">
            <a:avLst/>
          </a:prstGeom>
        </p:spPr>
      </p:pic>
      <p:sp>
        <p:nvSpPr>
          <p:cNvPr id="40962" name="AutoShap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9144000" cy="838199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Neural Networks (ANNs)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85800" y="914400"/>
            <a:ext cx="11277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typical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ANN, the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organized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 is the </a:t>
            </a:r>
            <a:r>
              <a:rPr lang="en-US" altLang="en-US" sz="24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4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en-US" altLang="en-US" sz="24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followed by 1 or more </a:t>
            </a:r>
            <a:r>
              <a:rPr lang="en-US" altLang="en-US" sz="2400" b="1" kern="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en-US" altLang="en-US" sz="24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en-US" altLang="en-US" sz="24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then the </a:t>
            </a:r>
            <a:r>
              <a:rPr lang="en-US" altLang="en-US" sz="2400" b="1" kern="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4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(and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from the inputs </a:t>
            </a:r>
            <a:r>
              <a:rPr lang="en-US" altLang="en-US" sz="2400" b="1" i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400" b="1" i="1" kern="0" baseline="-25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outputs </a:t>
            </a:r>
            <a:r>
              <a:rPr lang="en-US" altLang="en-US" sz="2400" b="1" i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en-US" sz="2400" b="1" i="1" kern="0" baseline="-25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neuron in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layer,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except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layer, is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connected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every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next layer.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Associated with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</a:t>
            </a:r>
            <a:b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A weight is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every layer,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except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</a:t>
            </a:r>
            <a:b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accepts the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 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b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neurons in the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previous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b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US" altLang="en-US" sz="240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Such networks are called </a:t>
            </a:r>
            <a:r>
              <a:rPr lang="en-US" altLang="en-US" sz="24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kern="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/>
            <a:endParaRPr lang="en-US" altLang="en-US" sz="2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9BB53-BAE5-4D54-BC08-569A7AE12782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4" name="Picture 6" descr="Najeeb Khan Website">
            <a:extLst>
              <a:ext uri="{FF2B5EF4-FFF2-40B4-BE49-F238E27FC236}">
                <a16:creationId xmlns:a16="http://schemas.microsoft.com/office/drawing/2014/main" id="{35C32509-5604-472B-A37C-B4144CE4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6FD257-9146-4323-B1B5-C7CD3597A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5925E97-6819-444D-8801-66B331D80C92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30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3048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 Recognition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1246593"/>
            <a:ext cx="10668000" cy="4627995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neural networks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Pattern recognition can be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using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neural network that has been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accordingly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network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associate </a:t>
            </a:r>
            <a:r>
              <a:rPr lang="en-US" altLang="en-US" sz="2000" b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patterns. 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network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pattern and tries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associated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pattern. 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comes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when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has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associated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it, is given as 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case, the network gives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corresponds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taught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least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must be available. 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critical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is 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since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also the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for each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57454"/>
            <a:ext cx="3998682" cy="2318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5D6F59-B968-489E-B72D-6D0E01350F89}"/>
              </a:ext>
            </a:extLst>
          </p:cNvPr>
          <p:cNvSpPr txBox="1"/>
          <p:nvPr/>
        </p:nvSpPr>
        <p:spPr>
          <a:xfrm>
            <a:off x="7924800" y="3661425"/>
            <a:ext cx="25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6F760-37A8-4796-BF52-E5EEFFAB77D6}"/>
              </a:ext>
            </a:extLst>
          </p:cNvPr>
          <p:cNvSpPr txBox="1"/>
          <p:nvPr/>
        </p:nvSpPr>
        <p:spPr>
          <a:xfrm>
            <a:off x="8784770" y="3672311"/>
            <a:ext cx="25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0BDD1-2E02-42B0-91DE-12E958EC8DA1}"/>
              </a:ext>
            </a:extLst>
          </p:cNvPr>
          <p:cNvSpPr txBox="1"/>
          <p:nvPr/>
        </p:nvSpPr>
        <p:spPr>
          <a:xfrm>
            <a:off x="9646555" y="3661425"/>
            <a:ext cx="25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2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E99F4-7595-4E9A-B63B-0C93AF5BC213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4" name="Picture 6" descr="Najeeb Khan Website">
            <a:extLst>
              <a:ext uri="{FF2B5EF4-FFF2-40B4-BE49-F238E27FC236}">
                <a16:creationId xmlns:a16="http://schemas.microsoft.com/office/drawing/2014/main" id="{21ED1B4A-F521-43D4-97E6-1961E51F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996FEF-8530-4E3E-8AF5-206E156C5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03D539DD-ACE6-474D-A895-520FC78D20A1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31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Image result for frank roesenblatt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32" y="4233870"/>
            <a:ext cx="7420049" cy="205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Perceptron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838200"/>
            <a:ext cx="11279400" cy="2470917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American psychologist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Frank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Rosenblatt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who made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contributions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Intelligence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proposed a simple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two-layer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 called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network has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 and 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neuron used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could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certain (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types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non-von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Neumann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architectures.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lot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excitement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scientific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circles and in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7847882" y="4634502"/>
            <a:ext cx="685800" cy="685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827966" y="5651379"/>
            <a:ext cx="685800" cy="685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096142" y="5175153"/>
            <a:ext cx="685800" cy="685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Arrow Connector 9"/>
          <p:cNvCxnSpPr>
            <a:stCxn id="4" idx="6"/>
            <a:endCxn id="13" idx="1"/>
          </p:cNvCxnSpPr>
          <p:nvPr/>
        </p:nvCxnSpPr>
        <p:spPr bwMode="auto">
          <a:xfrm>
            <a:off x="8533682" y="4977402"/>
            <a:ext cx="662893" cy="29818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12" idx="6"/>
            <a:endCxn id="13" idx="3"/>
          </p:cNvCxnSpPr>
          <p:nvPr/>
        </p:nvCxnSpPr>
        <p:spPr bwMode="auto">
          <a:xfrm flipV="1">
            <a:off x="8513766" y="5760520"/>
            <a:ext cx="682809" cy="233759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7537336" y="4958197"/>
            <a:ext cx="310546" cy="128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7543981" y="6062434"/>
            <a:ext cx="311597" cy="7397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9781942" y="5512057"/>
            <a:ext cx="299328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7" name="Oval 26"/>
          <p:cNvSpPr/>
          <p:nvPr/>
        </p:nvSpPr>
        <p:spPr bwMode="auto">
          <a:xfrm>
            <a:off x="1114318" y="3607677"/>
            <a:ext cx="4876800" cy="3131404"/>
          </a:xfrm>
          <a:prstGeom prst="ellipse">
            <a:avLst/>
          </a:prstGeom>
          <a:noFill/>
          <a:ln w="22225" cap="flat" cmpd="sng" algn="ctr">
            <a:solidFill>
              <a:srgbClr val="A5002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5991118" y="5169464"/>
            <a:ext cx="2153128" cy="8248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2" name="Picture 2" descr="Image result for frank rosenblat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732805"/>
            <a:ext cx="2009004" cy="2612896"/>
          </a:xfrm>
          <a:prstGeom prst="rect">
            <a:avLst/>
          </a:prstGeom>
          <a:noFill/>
          <a:ln w="2222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F22838-CF6C-4DDC-8DC6-984D29B3BF1B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23" name="Picture 6" descr="Najeeb Khan Website">
            <a:extLst>
              <a:ext uri="{FF2B5EF4-FFF2-40B4-BE49-F238E27FC236}">
                <a16:creationId xmlns:a16="http://schemas.microsoft.com/office/drawing/2014/main" id="{4A00E8BB-6A63-4CD0-B44A-0E0371608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9ADB6-6D4F-4D6F-8F50-EED00BFDC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4DCF95FB-AFE9-45DA-BEB8-C7E63237EBF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32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5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27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Perceptron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838200"/>
            <a:ext cx="11279400" cy="4319364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Perceptron can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functions such as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some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output. 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usually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involves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such as the one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you can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inspection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en-US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en-US" sz="20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en-US" sz="20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usually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b="1" i="1" baseline="-25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b="1" i="1" baseline="-25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6883872" y="3643994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956307" y="5455257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7950672" y="4154180"/>
            <a:ext cx="1005446" cy="62456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8023107" y="5312142"/>
            <a:ext cx="933011" cy="67432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6400800" y="4133469"/>
            <a:ext cx="483072" cy="1907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6460517" y="5986464"/>
            <a:ext cx="484706" cy="110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9939517" y="5046925"/>
            <a:ext cx="465621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4" name="Straight Connector 13"/>
          <p:cNvCxnSpPr>
            <a:stCxn id="4" idx="0"/>
            <a:endCxn id="4" idx="4"/>
          </p:cNvCxnSpPr>
          <p:nvPr/>
        </p:nvCxnSpPr>
        <p:spPr bwMode="auto">
          <a:xfrm>
            <a:off x="7417272" y="3643994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985236" y="3943052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7504691" y="393426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7495634" y="5455257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7063598" y="575431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7583053" y="574552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2" name="Oval 31"/>
          <p:cNvSpPr/>
          <p:nvPr/>
        </p:nvSpPr>
        <p:spPr bwMode="auto">
          <a:xfrm>
            <a:off x="8872717" y="4545377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9412044" y="4545377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8980008" y="48444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9499463" y="483564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594" y="2490268"/>
            <a:ext cx="2469167" cy="1321083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 bwMode="auto">
          <a:xfrm>
            <a:off x="8942046" y="2092791"/>
            <a:ext cx="3097554" cy="2013740"/>
          </a:xfrm>
          <a:prstGeom prst="ellipse">
            <a:avLst/>
          </a:prstGeom>
          <a:noFill/>
          <a:ln w="22225" cap="flat" cmpd="sng" algn="ctr">
            <a:solidFill>
              <a:srgbClr val="A5002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1" name="Straight Arrow Connector 30"/>
          <p:cNvCxnSpPr>
            <a:cxnSpLocks/>
          </p:cNvCxnSpPr>
          <p:nvPr/>
        </p:nvCxnSpPr>
        <p:spPr bwMode="auto">
          <a:xfrm flipH="1">
            <a:off x="9526482" y="4006743"/>
            <a:ext cx="278862" cy="7153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1809744" y="4817969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2723243" y="4817818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808843" y="5097043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731867" y="5096892"/>
            <a:ext cx="3780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817467" y="5369591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730966" y="5369440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730065" y="5653192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5046" y="477961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92330" y="506317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99139" y="534169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39632" y="4779614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742800" y="5066677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55493" y="5336841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58661" y="5599789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86949" y="4419600"/>
            <a:ext cx="144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gate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3603452" y="4817969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516951" y="4817818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602551" y="5097043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4516050" y="5096892"/>
            <a:ext cx="3816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3601650" y="5369591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515149" y="5363424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3600749" y="5644290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4514248" y="5647176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8754" y="477961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686038" y="506317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83322" y="534169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80606" y="558708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33340" y="4779614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36508" y="5066677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39676" y="5336841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542844" y="5593773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80657" y="4419600"/>
            <a:ext cx="144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gate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1708" y="4321971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20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990877" y="5297308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20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BFE8A5-FFEB-4E5B-AB2E-93774368CDAB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72" name="Picture 6" descr="Najeeb Khan Website">
            <a:extLst>
              <a:ext uri="{FF2B5EF4-FFF2-40B4-BE49-F238E27FC236}">
                <a16:creationId xmlns:a16="http://schemas.microsoft.com/office/drawing/2014/main" id="{0B87DAD3-2561-4607-A471-EF658D5A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BC93A5A-7A82-470D-87BC-442DD05D2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68" name="Slide Number Placeholder 2">
            <a:extLst>
              <a:ext uri="{FF2B5EF4-FFF2-40B4-BE49-F238E27FC236}">
                <a16:creationId xmlns:a16="http://schemas.microsoft.com/office/drawing/2014/main" id="{47C6CE7B-2520-4F0C-8E7E-28136619FCA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33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795168-B9C4-45FD-89CE-DF9A3BCD397E}"/>
              </a:ext>
            </a:extLst>
          </p:cNvPr>
          <p:cNvSpPr/>
          <p:nvPr/>
        </p:nvSpPr>
        <p:spPr bwMode="auto">
          <a:xfrm>
            <a:off x="1812760" y="5654360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EA8705-84C7-45AD-8B8D-D9652C9D0DA6}"/>
              </a:ext>
            </a:extLst>
          </p:cNvPr>
          <p:cNvSpPr txBox="1"/>
          <p:nvPr/>
        </p:nvSpPr>
        <p:spPr>
          <a:xfrm>
            <a:off x="1892617" y="559715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1     1</a:t>
            </a:r>
          </a:p>
        </p:txBody>
      </p:sp>
    </p:spTree>
    <p:extLst>
      <p:ext uri="{BB962C8B-B14F-4D97-AF65-F5344CB8AC3E}">
        <p14:creationId xmlns:p14="http://schemas.microsoft.com/office/powerpoint/2010/main" val="187685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9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1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8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9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4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9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4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6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7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8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9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1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2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3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40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5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6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7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80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9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00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6100"/>
                            </p:stCondLst>
                            <p:childTnLst>
                              <p:par>
                                <p:cTn id="2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620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3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64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5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660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6700"/>
                            </p:stCondLst>
                            <p:childTnLst>
                              <p:par>
                                <p:cTn id="2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72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5" grpId="0"/>
      <p:bldP spid="26" grpId="0"/>
      <p:bldP spid="29" grpId="0"/>
      <p:bldP spid="30" grpId="0"/>
      <p:bldP spid="32" grpId="0" animBg="1"/>
      <p:bldP spid="34" grpId="0"/>
      <p:bldP spid="35" grpId="0"/>
      <p:bldP spid="27" grpId="0" animBg="1"/>
      <p:bldP spid="2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3" grpId="0"/>
      <p:bldP spid="43" grpId="0"/>
      <p:bldP spid="44" grpId="0"/>
      <p:bldP spid="46" grpId="0"/>
      <p:bldP spid="47" grpId="0"/>
      <p:bldP spid="48" grpId="0"/>
      <p:bldP spid="49" grpId="0"/>
      <p:bldP spid="5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8" grpId="0"/>
      <p:bldP spid="67" grpId="0"/>
      <p:bldP spid="70" grpId="0" animBg="1"/>
      <p:bldP spid="69" grpId="0" animBg="1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Perceptron to Compute Boolean AND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4950" y="845471"/>
            <a:ext cx="11279400" cy="3683357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simple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altLang="en-US" sz="22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must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give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inputs.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(not shown).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can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inspection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eyeballing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 </a:t>
            </a:r>
            <a:r>
              <a:rPr lang="en-US" altLang="en-US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en-US" sz="22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en-US" sz="22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0.4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be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confirm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chosen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work.</a:t>
            </a:r>
            <a:endParaRPr lang="en-US" altLang="en-US" sz="2200" b="1" i="1" baseline="-25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b="1" i="1" baseline="-25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6956701" y="3709172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029136" y="5520435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8023501" y="4219358"/>
            <a:ext cx="1005446" cy="62456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8095936" y="5377320"/>
            <a:ext cx="933011" cy="67432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>
            <a:cxnSpLocks/>
          </p:cNvCxnSpPr>
          <p:nvPr/>
        </p:nvCxnSpPr>
        <p:spPr bwMode="auto">
          <a:xfrm>
            <a:off x="6466582" y="4217722"/>
            <a:ext cx="490119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6533346" y="6051642"/>
            <a:ext cx="484706" cy="110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10012346" y="5112103"/>
            <a:ext cx="465621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4" name="Straight Connector 13"/>
          <p:cNvCxnSpPr>
            <a:stCxn id="4" idx="0"/>
            <a:endCxn id="4" idx="4"/>
          </p:cNvCxnSpPr>
          <p:nvPr/>
        </p:nvCxnSpPr>
        <p:spPr bwMode="auto">
          <a:xfrm>
            <a:off x="7490101" y="3709172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7058065" y="400823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7577520" y="3999438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7568463" y="5520435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7136427" y="581949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7655882" y="581070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2" name="Oval 31"/>
          <p:cNvSpPr/>
          <p:nvPr/>
        </p:nvSpPr>
        <p:spPr bwMode="auto">
          <a:xfrm>
            <a:off x="8945546" y="4610555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9484873" y="4610555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9052837" y="490961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9572292" y="490082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554633" y="5173448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468132" y="5173297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553732" y="5452522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4467829" y="5452371"/>
            <a:ext cx="3780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3552831" y="5734595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466330" y="5734444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551930" y="6009294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465429" y="6009143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935" y="513509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37219" y="541865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34503" y="570669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31787" y="595208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84521" y="5135093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87689" y="5422156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90857" y="5701845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494025" y="5964793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31838" y="4775079"/>
            <a:ext cx="144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gate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26240" y="4438898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endParaRPr lang="en-GB" sz="2000" b="1" i="1" baseline="-25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19826" y="5371278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0.4</a:t>
            </a:r>
            <a:endParaRPr lang="en-GB" sz="2000" b="1" i="1" baseline="-25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F106B08-A43B-4474-8270-3FB92559FFA4}"/>
                  </a:ext>
                </a:extLst>
              </p:cNvPr>
              <p:cNvSpPr txBox="1"/>
              <p:nvPr/>
            </p:nvSpPr>
            <p:spPr>
              <a:xfrm>
                <a:off x="8357951" y="3464816"/>
                <a:ext cx="368164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𝒐𝒖𝒕</m:t>
                      </m:r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𝑵𝑬𝑻</m:t>
                      </m:r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𝑵𝑬𝑻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𝒊𝒇𝑵𝑬𝑻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800" b="1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F106B08-A43B-4474-8270-3FB92559F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951" y="3464816"/>
                <a:ext cx="3681649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 bwMode="auto">
          <a:xfrm>
            <a:off x="3236505" y="5498396"/>
            <a:ext cx="228600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8915" y="4008171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276859" y="5841478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088240" y="5975609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84464" y="3905498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259148" y="5689937"/>
            <a:ext cx="2437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 = </a:t>
            </a:r>
          </a:p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 * 0.3) = 0 +</a:t>
            </a:r>
          </a:p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 * 0.4) = 0.4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447752" y="4921371"/>
            <a:ext cx="16038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r>
              <a:rPr lang="en-GB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</a:t>
            </a:r>
            <a:r>
              <a:rPr lang="en-GB" sz="1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GB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(0.4) = 0</a:t>
            </a:r>
          </a:p>
        </p:txBody>
      </p:sp>
      <p:sp>
        <p:nvSpPr>
          <p:cNvPr id="52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329EA00-C8AA-46C0-8AA9-A0208032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346" y="237767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42704AC-D69E-467F-9A4C-98E1B16B034E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55" name="Picture 6" descr="Najeeb Khan Website">
            <a:extLst>
              <a:ext uri="{FF2B5EF4-FFF2-40B4-BE49-F238E27FC236}">
                <a16:creationId xmlns:a16="http://schemas.microsoft.com/office/drawing/2014/main" id="{620FA555-3DCF-47ED-965E-C844D6F5C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072559-81CC-4FE9-8B5D-094408750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53" name="Slide Number Placeholder 2">
            <a:extLst>
              <a:ext uri="{FF2B5EF4-FFF2-40B4-BE49-F238E27FC236}">
                <a16:creationId xmlns:a16="http://schemas.microsoft.com/office/drawing/2014/main" id="{D67FD527-8677-4B56-AC66-421E0308B7B2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34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52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7" grpId="0"/>
      <p:bldP spid="68" grpId="0"/>
      <p:bldP spid="9" grpId="0" animBg="1"/>
      <p:bldP spid="11" grpId="0"/>
      <p:bldP spid="69" grpId="0"/>
      <p:bldP spid="70" grpId="0"/>
      <p:bldP spid="71" grpId="0"/>
      <p:bldP spid="72" grpId="0"/>
      <p:bldP spid="73" grpId="0"/>
      <p:bldP spid="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Perceptron to Compute Boolean OR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4950" y="845471"/>
            <a:ext cx="11279400" cy="3683357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a simple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Again,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altLang="en-US" sz="22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connections have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 for this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we can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trivially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inspection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 </a:t>
            </a:r>
            <a:r>
              <a:rPr lang="en-US" altLang="en-US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en-US" sz="22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en-US" sz="22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confirm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chosen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give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outputs.</a:t>
            </a:r>
            <a:endParaRPr lang="en-US" altLang="en-US" sz="2200" b="1" i="1" baseline="-25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b="1" i="1" baseline="-25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6956701" y="3292356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029136" y="5103619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8023501" y="3802542"/>
            <a:ext cx="1005446" cy="62456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8095936" y="4960504"/>
            <a:ext cx="933011" cy="67432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6473629" y="3781831"/>
            <a:ext cx="483072" cy="1907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6533346" y="5634826"/>
            <a:ext cx="484706" cy="110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10012346" y="4695287"/>
            <a:ext cx="465621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4" name="Straight Connector 13"/>
          <p:cNvCxnSpPr>
            <a:stCxn id="4" idx="0"/>
            <a:endCxn id="4" idx="4"/>
          </p:cNvCxnSpPr>
          <p:nvPr/>
        </p:nvCxnSpPr>
        <p:spPr bwMode="auto">
          <a:xfrm>
            <a:off x="7490101" y="3292356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7058065" y="3591414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7577520" y="3582622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7568463" y="5103619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7136427" y="5402677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7655882" y="539388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2" name="Oval 31"/>
          <p:cNvSpPr/>
          <p:nvPr/>
        </p:nvSpPr>
        <p:spPr bwMode="auto">
          <a:xfrm>
            <a:off x="8945546" y="4193739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9484873" y="4193739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9052837" y="4492797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9572292" y="448400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554633" y="5173448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468132" y="5173297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553732" y="5452522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4467829" y="5452371"/>
            <a:ext cx="3780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3552831" y="5734595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466330" y="5734444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551930" y="6009294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465429" y="6009143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935" y="513509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37219" y="541865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34503" y="570669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31787" y="595208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84521" y="5135093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87689" y="5422156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01027" y="5698948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494025" y="5964793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31838" y="4775079"/>
            <a:ext cx="144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gate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26240" y="4022082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endParaRPr lang="en-GB" sz="2000" b="1" i="1" baseline="-25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19826" y="4954462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</a:t>
            </a:r>
            <a:endParaRPr lang="en-GB" sz="2000" b="1" i="1" baseline="-25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F106B08-A43B-4474-8270-3FB92559FFA4}"/>
                  </a:ext>
                </a:extLst>
              </p:cNvPr>
              <p:cNvSpPr txBox="1"/>
              <p:nvPr/>
            </p:nvSpPr>
            <p:spPr>
              <a:xfrm>
                <a:off x="8357951" y="3048000"/>
                <a:ext cx="368164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𝒐𝒖𝒕</m:t>
                      </m:r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𝑵𝑬𝑻</m:t>
                      </m:r>
                      <m:r>
                        <a:rPr lang="en-GB" sz="1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𝑵𝑬𝑻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𝒊𝒇𝑵𝑬𝑻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800" b="1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F106B08-A43B-4474-8270-3FB92559F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951" y="3048000"/>
                <a:ext cx="3681649" cy="617861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 bwMode="auto">
          <a:xfrm>
            <a:off x="3236505" y="5498396"/>
            <a:ext cx="228600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0061" y="3581776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276859" y="5424662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088240" y="5558793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84464" y="3488682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259148" y="5273121"/>
            <a:ext cx="1789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 = </a:t>
            </a:r>
          </a:p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 * 0.5) = 0 +</a:t>
            </a:r>
          </a:p>
          <a:p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 * 0.6) = 0.6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447752" y="4504555"/>
            <a:ext cx="19525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br>
              <a:rPr lang="en-GB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</a:t>
            </a:r>
            <a:r>
              <a:rPr lang="en-GB" sz="1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GB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(0.6) = 1</a:t>
            </a:r>
          </a:p>
        </p:txBody>
      </p:sp>
      <p:sp>
        <p:nvSpPr>
          <p:cNvPr id="52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200382-780C-443D-8E6E-E9A7CF484990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54" name="Picture 6" descr="Najeeb Khan Website">
            <a:extLst>
              <a:ext uri="{FF2B5EF4-FFF2-40B4-BE49-F238E27FC236}">
                <a16:creationId xmlns:a16="http://schemas.microsoft.com/office/drawing/2014/main" id="{CD19EB65-A686-4113-B1C0-54374D305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E4223B2-550F-4546-A0BC-AE168297E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D593065D-3B76-4DBE-90F4-21A6F315DCE3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35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13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7" grpId="0"/>
      <p:bldP spid="68" grpId="0"/>
      <p:bldP spid="9" grpId="0" animBg="1"/>
      <p:bldP spid="11" grpId="0"/>
      <p:bldP spid="69" grpId="0"/>
      <p:bldP spid="70" grpId="0"/>
      <p:bldP spid="71" grpId="0"/>
      <p:bldP spid="72" grpId="0"/>
      <p:bldP spid="73" grpId="0"/>
      <p:bldP spid="5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Notes on the Input Neurons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4950" y="845471"/>
            <a:ext cx="11279400" cy="3683357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 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exactly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 This 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because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input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always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shown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 Anything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multiplied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remains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always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whether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is a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a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squares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(with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italics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script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altLang="en-US" sz="2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denote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below.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shall,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henceforth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neurons.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b="1" i="1" baseline="-25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1341950" y="3480572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414385" y="5291835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408750" y="3990758"/>
            <a:ext cx="1005446" cy="62456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2481185" y="5148720"/>
            <a:ext cx="933011" cy="67432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858878" y="3970047"/>
            <a:ext cx="483072" cy="1907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918595" y="5823042"/>
            <a:ext cx="484706" cy="110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4397595" y="4883503"/>
            <a:ext cx="465621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4" name="Straight Connector 13"/>
          <p:cNvCxnSpPr>
            <a:stCxn id="4" idx="0"/>
            <a:endCxn id="4" idx="4"/>
          </p:cNvCxnSpPr>
          <p:nvPr/>
        </p:nvCxnSpPr>
        <p:spPr bwMode="auto">
          <a:xfrm>
            <a:off x="1875350" y="3480572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443314" y="377963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1962769" y="3770838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1953712" y="5291835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521676" y="559089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2041131" y="558210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2" name="Oval 31"/>
          <p:cNvSpPr/>
          <p:nvPr/>
        </p:nvSpPr>
        <p:spPr bwMode="auto">
          <a:xfrm>
            <a:off x="3330795" y="4381955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3870122" y="4381955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3438086" y="468101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3957541" y="467222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310" y="3769992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2108" y="5612878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73489" y="5747009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69713" y="3676898"/>
            <a:ext cx="27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52" name="Straight Arrow Connector 51"/>
          <p:cNvCxnSpPr/>
          <p:nvPr/>
        </p:nvCxnSpPr>
        <p:spPr bwMode="auto">
          <a:xfrm>
            <a:off x="8473272" y="3967113"/>
            <a:ext cx="1005446" cy="62456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V="1">
            <a:off x="8545707" y="5125075"/>
            <a:ext cx="933011" cy="67432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>
            <a:off x="10462117" y="4859858"/>
            <a:ext cx="465621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63" name="Oval 62"/>
          <p:cNvSpPr/>
          <p:nvPr/>
        </p:nvSpPr>
        <p:spPr bwMode="auto">
          <a:xfrm>
            <a:off x="9395317" y="4358310"/>
            <a:ext cx="1066800" cy="1021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9934644" y="4358310"/>
            <a:ext cx="0" cy="102174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9502608" y="4657368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atura MT Script Capitals" panose="03020802060602070202" pitchFamily="66" charset="0"/>
              </a:rPr>
              <a:t>∑</a:t>
            </a:r>
            <a:endParaRPr lang="en-GB" dirty="0"/>
          </a:p>
        </p:txBody>
      </p:sp>
      <p:sp>
        <p:nvSpPr>
          <p:cNvPr id="66" name="TextBox 65"/>
          <p:cNvSpPr txBox="1"/>
          <p:nvPr/>
        </p:nvSpPr>
        <p:spPr>
          <a:xfrm>
            <a:off x="10022063" y="4648576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476011" y="4186653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20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0872562" y="4663704"/>
            <a:ext cx="106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550397" y="5070768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20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562308" y="5413777"/>
            <a:ext cx="1004754" cy="100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90908" y="5383512"/>
            <a:ext cx="45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83" name="Rectangle 82"/>
          <p:cNvSpPr/>
          <p:nvPr/>
        </p:nvSpPr>
        <p:spPr bwMode="auto">
          <a:xfrm>
            <a:off x="7562308" y="3383065"/>
            <a:ext cx="1004754" cy="100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790908" y="3352800"/>
            <a:ext cx="45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8200" y="5419613"/>
            <a:ext cx="529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06901" y="3601560"/>
            <a:ext cx="56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E17ABD5-D7A1-49BE-ABA5-6C2B4C3E308F}"/>
                  </a:ext>
                </a:extLst>
              </p:cNvPr>
              <p:cNvSpPr txBox="1"/>
              <p:nvPr/>
            </p:nvSpPr>
            <p:spPr>
              <a:xfrm>
                <a:off x="2777064" y="3727043"/>
                <a:ext cx="3585088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𝒐𝒖𝒕</m:t>
                      </m:r>
                      <m:r>
                        <a:rPr lang="en-GB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GB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𝑵𝑬𝑻</m:t>
                      </m:r>
                      <m:r>
                        <a:rPr lang="en-GB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𝑵𝑬𝑻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𝒊𝒇𝑵𝑬𝑻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600" b="1" i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E17ABD5-D7A1-49BE-ABA5-6C2B4C3E3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64" y="3727043"/>
                <a:ext cx="3585088" cy="549253"/>
              </a:xfrm>
              <a:prstGeom prst="rect">
                <a:avLst/>
              </a:prstGeom>
              <a:blipFill>
                <a:blip r:embed="rId4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A49282CD-D4BD-47FE-B0C3-0BBC1E1A12C0}"/>
              </a:ext>
            </a:extLst>
          </p:cNvPr>
          <p:cNvSpPr txBox="1"/>
          <p:nvPr/>
        </p:nvSpPr>
        <p:spPr>
          <a:xfrm>
            <a:off x="2489879" y="4151532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20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07CF854-C54A-4B59-B161-E94654BA2661}"/>
              </a:ext>
            </a:extLst>
          </p:cNvPr>
          <p:cNvSpPr txBox="1"/>
          <p:nvPr/>
        </p:nvSpPr>
        <p:spPr>
          <a:xfrm>
            <a:off x="2535984" y="512049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2000" b="1" i="1" baseline="-25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8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61AEBA-8145-4B63-A43D-C051AC7D67E5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60" name="Picture 6" descr="Najeeb Khan Website">
            <a:extLst>
              <a:ext uri="{FF2B5EF4-FFF2-40B4-BE49-F238E27FC236}">
                <a16:creationId xmlns:a16="http://schemas.microsoft.com/office/drawing/2014/main" id="{CD6A4389-7233-42A1-8A89-E7D1185E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634411D-A26C-43EB-9C50-9A1DE6784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74A8AD6F-BAB0-4C32-BCBB-077A02CD5EC1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36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3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/>
      <p:bldP spid="66" grpId="0"/>
      <p:bldP spid="74" grpId="0"/>
      <p:bldP spid="81" grpId="0"/>
      <p:bldP spid="82" grpId="0"/>
      <p:bldP spid="13" grpId="0" animBg="1"/>
      <p:bldP spid="16" grpId="0"/>
      <p:bldP spid="83" grpId="0" animBg="1"/>
      <p:bldP spid="84" grpId="0"/>
      <p:bldP spid="54" grpId="0"/>
      <p:bldP spid="5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Reaction to the Perceptron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4400"/>
            <a:ext cx="10974600" cy="4800600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caused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scientific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circles and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 also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amongst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writers.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was, in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ways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neural network.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However, it was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had some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obvious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 and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was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way, in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set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had to be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hard-coded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also had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we will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0418" name="Picture 2" descr="Frank Rosenblatt and the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18" y="2602778"/>
            <a:ext cx="6114150" cy="34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04003" y="6018219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A500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Frank Rosenblatt and an IBM 704 Computer at Cornel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DC129-4139-430C-9025-0FAFD4C945BD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0B9DC8A0-C9BE-4558-B8F6-2DFCC0D66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6D8FC5-EDE8-4655-BEB4-63230605D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5B92A6C-8B8E-408E-98F8-D09C4A0CC492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37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58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000" y="228600"/>
            <a:ext cx="10668000" cy="685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Press goes Crazy</a:t>
            </a:r>
          </a:p>
        </p:txBody>
      </p:sp>
      <p:sp>
        <p:nvSpPr>
          <p:cNvPr id="47108" name="Rectangle 6"/>
          <p:cNvSpPr>
            <a:spLocks noChangeArrowheads="1"/>
          </p:cNvSpPr>
          <p:nvPr/>
        </p:nvSpPr>
        <p:spPr bwMode="auto">
          <a:xfrm>
            <a:off x="4700588" y="236696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-2381"/>
            <a:ext cx="2904653" cy="916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14400"/>
            <a:ext cx="4858421" cy="5615296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782215"/>
            <a:ext cx="3655800" cy="5897252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sp>
        <p:nvSpPr>
          <p:cNvPr id="12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53E1F2-8539-4B26-882E-67D10A275EF8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4" name="Picture 6" descr="Najeeb Khan Website">
            <a:extLst>
              <a:ext uri="{FF2B5EF4-FFF2-40B4-BE49-F238E27FC236}">
                <a16:creationId xmlns:a16="http://schemas.microsoft.com/office/drawing/2014/main" id="{914C8D04-DF40-4A68-B397-AACA1802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C6C48A-C2F1-4116-957B-B0CC0DB01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24C6192-7752-4FA0-9520-C1EAC87A41B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38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Reaction to the Perceptron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4400"/>
            <a:ext cx="7393200" cy="5638800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Frank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Rosenblatt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published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GB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</a:t>
            </a:r>
            <a:r>
              <a:rPr lang="en-GB" sz="2200" b="1" i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Neurodynamics</a:t>
            </a:r>
            <a:r>
              <a:rPr lang="en-GB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200" b="1" i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Perceptrons</a:t>
            </a:r>
            <a:r>
              <a:rPr lang="en-GB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Theory of Brain Mechanisms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Spartan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1962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a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textbook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his University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Rosenblatt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international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 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York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billed it as a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revolution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with 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headline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GB" sz="22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Navy Device Learns By Doing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computing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started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attract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funding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academic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commercial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even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military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applications.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Rosenblatt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had a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childhood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friend, </a:t>
            </a:r>
            <a:r>
              <a:rPr lang="en-GB" alt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Marvin Minsky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Both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boys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had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gone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same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school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Bronx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York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They were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fiercely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competitive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Marvin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Minsky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would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become a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famous</a:t>
            </a:r>
            <a:b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Guru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Massachusetts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Institute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</a:t>
            </a:r>
            <a:b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42" name="Picture 2" descr="Image result for rosenblatt principles of neurodyna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832811"/>
            <a:ext cx="3546475" cy="26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4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25" y="3886200"/>
            <a:ext cx="3557312" cy="236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it logo">
            <a:extLst>
              <a:ext uri="{FF2B5EF4-FFF2-40B4-BE49-F238E27FC236}">
                <a16:creationId xmlns:a16="http://schemas.microsoft.com/office/drawing/2014/main" id="{13696289-EEB0-47D4-8514-22A531D7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55" y="5135248"/>
            <a:ext cx="2247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5CD93-F672-4684-9C67-0882D5EDED77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3" name="Picture 6" descr="Najeeb Khan Website">
            <a:extLst>
              <a:ext uri="{FF2B5EF4-FFF2-40B4-BE49-F238E27FC236}">
                <a16:creationId xmlns:a16="http://schemas.microsoft.com/office/drawing/2014/main" id="{2AC2E0DE-7035-43AD-B282-DF005E4E3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73A37F-4A58-47BF-B09E-D59C0B2610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A6A5184C-DF3F-4366-AB54-60FABFC99D72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39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91120" y="116632"/>
            <a:ext cx="10512425" cy="7381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JA105</a:t>
            </a:r>
            <a:r>
              <a:rPr lang="en-US" altLang="en-US" sz="4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Backpropagation Neural Networks</a:t>
            </a:r>
            <a:endParaRPr lang="en-US" altLang="en-US" sz="40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990600"/>
            <a:ext cx="11049000" cy="5817517"/>
          </a:xfrm>
        </p:spPr>
        <p:txBody>
          <a:bodyPr/>
          <a:lstStyle/>
          <a:p>
            <a:pPr marL="0" indent="0">
              <a:buNone/>
            </a:pPr>
            <a:r>
              <a:rPr lang="en-GB" sz="2200" dirty="0">
                <a:solidFill>
                  <a:srgbClr val="D18C0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Part 1 (Slide Deck)</a:t>
            </a:r>
            <a:endParaRPr lang="en-GB" sz="800" dirty="0">
              <a:solidFill>
                <a:srgbClr val="D18C01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a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Separability</a:t>
            </a:r>
            <a:endParaRPr lang="en-GB" sz="22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Perceptrons</a:t>
            </a: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Trains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A50021"/>
              </a:buClr>
              <a:buSzPct val="125000"/>
              <a:buNone/>
            </a:pPr>
            <a:r>
              <a:rPr lang="en-GB" sz="2200" b="1" dirty="0">
                <a:solidFill>
                  <a:srgbClr val="D18C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2 (Slide Deck)</a:t>
            </a:r>
            <a:endParaRPr lang="en-GB" sz="800" b="1" dirty="0">
              <a:solidFill>
                <a:srgbClr val="D18C0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Algorithm.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BackProp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about </a:t>
            </a:r>
            <a:r>
              <a:rPr 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Learning.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>
                <a:schemeClr val="accent6">
                  <a:lumMod val="75000"/>
                </a:schemeClr>
              </a:buClr>
            </a:pPr>
            <a:endParaRPr lang="en-US" altLang="en-US" sz="2200" dirty="0"/>
          </a:p>
        </p:txBody>
      </p:sp>
      <p:sp>
        <p:nvSpPr>
          <p:cNvPr id="8" name="Right Arrow 4">
            <a:extLst>
              <a:ext uri="{FF2B5EF4-FFF2-40B4-BE49-F238E27FC236}">
                <a16:creationId xmlns:a16="http://schemas.microsoft.com/office/drawing/2014/main" id="{84B9113B-9459-4AE8-9459-2A56EA09CFAD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C0F0ABDF-F759-4306-952D-576B03BAD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37542"/>
            <a:ext cx="1878189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569651BA-98B4-4FB0-86E8-04DADE90C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082097"/>
            <a:ext cx="1066800" cy="138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6112E02F-2B77-4BDA-8C47-A0FF11F9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082097"/>
            <a:ext cx="1156073" cy="138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EF50AA36-5B98-489D-8F83-C87833E44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886" y="2762535"/>
            <a:ext cx="3086100" cy="146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e the source image">
            <a:extLst>
              <a:ext uri="{FF2B5EF4-FFF2-40B4-BE49-F238E27FC236}">
                <a16:creationId xmlns:a16="http://schemas.microsoft.com/office/drawing/2014/main" id="{60EA7D96-C5F2-4BB6-8BD9-4CA8B06AD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009" y="2749680"/>
            <a:ext cx="2919413" cy="16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e the source image">
            <a:extLst>
              <a:ext uri="{FF2B5EF4-FFF2-40B4-BE49-F238E27FC236}">
                <a16:creationId xmlns:a16="http://schemas.microsoft.com/office/drawing/2014/main" id="{B8377A4E-50BE-41A2-AAFE-31ED85DD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680605"/>
            <a:ext cx="46863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ee the source image">
            <a:extLst>
              <a:ext uri="{FF2B5EF4-FFF2-40B4-BE49-F238E27FC236}">
                <a16:creationId xmlns:a16="http://schemas.microsoft.com/office/drawing/2014/main" id="{106A4127-1512-4902-A8D1-DA2A37EE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1066800"/>
            <a:ext cx="1546811" cy="147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ABB0AE-ED6C-4503-AD64-8CA9C8A7AD84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7" name="Picture 6" descr="Najeeb Khan Website">
            <a:extLst>
              <a:ext uri="{FF2B5EF4-FFF2-40B4-BE49-F238E27FC236}">
                <a16:creationId xmlns:a16="http://schemas.microsoft.com/office/drawing/2014/main" id="{F50FF750-1A31-4A79-ACAC-FA83E366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8008CC-9EF0-49AE-80CA-A5DAE0DEE0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C2C2722D-9902-41A0-B38A-E52701E05C41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4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1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1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1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Book by Minsky and </a:t>
            </a:r>
            <a:r>
              <a:rPr lang="en-US" alt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Papert</a:t>
            </a:r>
            <a:endParaRPr lang="en-US" altLang="en-US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4400"/>
            <a:ext cx="7240800" cy="5638800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Everything changed when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Marvin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Minsky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Seymour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published the book ‘</a:t>
            </a:r>
            <a:r>
              <a:rPr lang="en-US" altLang="en-US" sz="2200" b="1" i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Perceptrons</a:t>
            </a:r>
            <a:r>
              <a:rPr lang="en-US" altLang="en-US" sz="2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An introduction to Computational Geometry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in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1969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book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number of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mathematical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acknowledged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perceptron’s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strength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while also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pointing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book was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criticized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being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pessimistic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this was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responsible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contributing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first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Winter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1980s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Rosenblatt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died in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July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1971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his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43rd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birthday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 a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boating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accident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Minsky was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reportedly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heartbroken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expanded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altLang="en-US" sz="2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Perceptrons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book was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published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after Rosenblatt’s</a:t>
            </a:r>
            <a:b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death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</a:t>
            </a: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addressed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</a:t>
            </a:r>
            <a:b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criticisms</a:t>
            </a:r>
            <a:r>
              <a:rPr lang="en-GB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made.</a:t>
            </a: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9394" name="Picture 2" descr="Image result for percetrons papert minsk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679609"/>
            <a:ext cx="3960600" cy="594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179911"/>
            <a:ext cx="3162300" cy="1447800"/>
          </a:xfrm>
          <a:prstGeom prst="rect">
            <a:avLst/>
          </a:prstGeom>
        </p:spPr>
      </p:pic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2D949-3E13-494E-BAFB-34A6C3CC97C1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0BD9C8F4-4EE0-4682-B97E-ED25B7C1D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ECDB1-F97A-48E9-8E75-32C993E3D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4F130A4-ED63-4DD6-BFBF-14D21851A747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40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Limitations of the Perceptron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4400"/>
            <a:ext cx="11203200" cy="2362200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that it could only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were (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geometrically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200" b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linearly</a:t>
            </a:r>
            <a:r>
              <a:rPr lang="en-US" altLang="en-US" sz="2200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that, in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 given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one can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return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from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those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using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straight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hyperplane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below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we are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 - one that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or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– and that the </a:t>
            </a:r>
            <a:r>
              <a:rPr lang="en-US" altLang="en-US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dots are those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return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dots are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return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Euclidean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space (in this case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Cartesian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whether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can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using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hyperplane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167485"/>
            <a:ext cx="2200275" cy="20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167485"/>
            <a:ext cx="2209800" cy="2076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7892" y="62439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Linearly Separable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29500" y="6243935"/>
            <a:ext cx="270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Linearly Inseparable</a:t>
            </a:r>
          </a:p>
        </p:txBody>
      </p:sp>
      <p:sp>
        <p:nvSpPr>
          <p:cNvPr id="13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Supervised Learning: Basics of Classification and Main Algorithms | by  Victor Roman | Towards Data Science">
            <a:extLst>
              <a:ext uri="{FF2B5EF4-FFF2-40B4-BE49-F238E27FC236}">
                <a16:creationId xmlns:a16="http://schemas.microsoft.com/office/drawing/2014/main" id="{146DD871-14FA-44EE-8D4B-BCCA1CDF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81" y="4167485"/>
            <a:ext cx="850582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AC6799-88EC-43A2-9CFA-CB478427350E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5" name="Picture 6" descr="Najeeb Khan Website">
            <a:extLst>
              <a:ext uri="{FF2B5EF4-FFF2-40B4-BE49-F238E27FC236}">
                <a16:creationId xmlns:a16="http://schemas.microsoft.com/office/drawing/2014/main" id="{78332E78-3340-4C59-9AA0-06F5EF56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2340A5-B3F3-4190-A64C-D45517112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69A05930-8AFE-4D4B-98FB-CD9C461F8809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41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sz="3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Boolean AND </a:t>
            </a:r>
            <a:r>
              <a:rPr lang="en-US" altLang="en-US" sz="32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3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Boolean OR Linearly Separable?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762000"/>
            <a:ext cx="11050800" cy="2503553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 us first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function. Is it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about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Is it also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if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Cartesian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inputs are </a:t>
            </a:r>
            <a:r>
              <a:rPr lang="en-US" altLang="en-US" sz="2200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coloured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inputs </a:t>
            </a:r>
            <a:r>
              <a:rPr lang="en-US" altLang="en-US" sz="2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coloured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it 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functions and can be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what about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XOR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Exclusive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3737" y="6038850"/>
            <a:ext cx="2731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Linearly Separable? 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1219200" y="5791200"/>
            <a:ext cx="2520000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1447800" y="4034403"/>
            <a:ext cx="0" cy="19812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258044" y="5760829"/>
            <a:ext cx="1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27147" y="4140795"/>
            <a:ext cx="1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10929" y="5755666"/>
            <a:ext cx="1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990910" y="4427606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12158" y="4427455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990009" y="4706680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18349" y="4706529"/>
            <a:ext cx="3780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990884" y="4979228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912132" y="4979077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989983" y="5253927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911231" y="5253776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76212" y="438925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73496" y="467280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88054" y="495133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77589" y="519671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20798" y="4389251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23966" y="4676314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36659" y="4946478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39827" y="5209426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10000" y="4029237"/>
            <a:ext cx="1676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 AND</a:t>
            </a:r>
          </a:p>
        </p:txBody>
      </p:sp>
      <p:sp>
        <p:nvSpPr>
          <p:cNvPr id="11" name="Diamond 10"/>
          <p:cNvSpPr/>
          <p:nvPr/>
        </p:nvSpPr>
        <p:spPr bwMode="auto">
          <a:xfrm>
            <a:off x="3217190" y="5706124"/>
            <a:ext cx="152400" cy="161763"/>
          </a:xfrm>
          <a:prstGeom prst="diamond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Diamond 34"/>
          <p:cNvSpPr/>
          <p:nvPr/>
        </p:nvSpPr>
        <p:spPr bwMode="auto">
          <a:xfrm>
            <a:off x="1371501" y="5711682"/>
            <a:ext cx="152400" cy="161763"/>
          </a:xfrm>
          <a:prstGeom prst="diamond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Diamond 35"/>
          <p:cNvSpPr/>
          <p:nvPr/>
        </p:nvSpPr>
        <p:spPr bwMode="auto">
          <a:xfrm>
            <a:off x="1371501" y="4243716"/>
            <a:ext cx="152400" cy="161763"/>
          </a:xfrm>
          <a:prstGeom prst="diamond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Left Arrow 1"/>
          <p:cNvSpPr/>
          <p:nvPr/>
        </p:nvSpPr>
        <p:spPr bwMode="auto">
          <a:xfrm>
            <a:off x="5340205" y="4486880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Left Arrow 37"/>
          <p:cNvSpPr/>
          <p:nvPr/>
        </p:nvSpPr>
        <p:spPr bwMode="auto">
          <a:xfrm>
            <a:off x="5337625" y="4771013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Left Arrow 38"/>
          <p:cNvSpPr/>
          <p:nvPr/>
        </p:nvSpPr>
        <p:spPr bwMode="auto">
          <a:xfrm>
            <a:off x="5342794" y="5039648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0" name="Left Arrow 39"/>
          <p:cNvSpPr/>
          <p:nvPr/>
        </p:nvSpPr>
        <p:spPr bwMode="auto">
          <a:xfrm>
            <a:off x="5340214" y="5316032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9394" name="Picture 2" descr="Image result for very good 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41" y="6236556"/>
            <a:ext cx="528425" cy="48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6958737" y="6150408"/>
            <a:ext cx="2731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Linearly Separable? </a:t>
            </a: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6934200" y="5902758"/>
            <a:ext cx="2520000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flipV="1">
            <a:off x="7162800" y="4145961"/>
            <a:ext cx="0" cy="19812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6973044" y="5872387"/>
            <a:ext cx="1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42147" y="4252353"/>
            <a:ext cx="1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25929" y="5867224"/>
            <a:ext cx="1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9705910" y="4539164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10627158" y="4539013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9704875" y="4818238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10633349" y="4818087"/>
            <a:ext cx="3780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9705884" y="5090786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10627132" y="5090635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9710165" y="5365485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10626231" y="5365334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791212" y="450080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788496" y="47843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795305" y="506288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792589" y="530827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635798" y="4500809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638966" y="4787872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651659" y="5058036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654827" y="5320984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344025" y="4140795"/>
            <a:ext cx="1823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 OR</a:t>
            </a:r>
          </a:p>
        </p:txBody>
      </p:sp>
      <p:sp>
        <p:nvSpPr>
          <p:cNvPr id="64" name="Diamond 63"/>
          <p:cNvSpPr/>
          <p:nvPr/>
        </p:nvSpPr>
        <p:spPr bwMode="auto">
          <a:xfrm>
            <a:off x="8932190" y="5817682"/>
            <a:ext cx="152400" cy="161763"/>
          </a:xfrm>
          <a:prstGeom prst="diamond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5" name="Diamond 64"/>
          <p:cNvSpPr/>
          <p:nvPr/>
        </p:nvSpPr>
        <p:spPr bwMode="auto">
          <a:xfrm>
            <a:off x="7086501" y="5823240"/>
            <a:ext cx="152400" cy="161763"/>
          </a:xfrm>
          <a:prstGeom prst="diamond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6" name="Diamond 65"/>
          <p:cNvSpPr/>
          <p:nvPr/>
        </p:nvSpPr>
        <p:spPr bwMode="auto">
          <a:xfrm>
            <a:off x="7086501" y="4355274"/>
            <a:ext cx="152400" cy="161763"/>
          </a:xfrm>
          <a:prstGeom prst="diamond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7" name="Diamond 66"/>
          <p:cNvSpPr/>
          <p:nvPr/>
        </p:nvSpPr>
        <p:spPr bwMode="auto">
          <a:xfrm>
            <a:off x="8932190" y="4358505"/>
            <a:ext cx="152400" cy="161763"/>
          </a:xfrm>
          <a:prstGeom prst="diamond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8" name="Left Arrow 67"/>
          <p:cNvSpPr/>
          <p:nvPr/>
        </p:nvSpPr>
        <p:spPr bwMode="auto">
          <a:xfrm>
            <a:off x="11055205" y="4598438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9" name="Left Arrow 68"/>
          <p:cNvSpPr/>
          <p:nvPr/>
        </p:nvSpPr>
        <p:spPr bwMode="auto">
          <a:xfrm>
            <a:off x="11052625" y="4882571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0" name="Left Arrow 69"/>
          <p:cNvSpPr/>
          <p:nvPr/>
        </p:nvSpPr>
        <p:spPr bwMode="auto">
          <a:xfrm>
            <a:off x="11057794" y="5151206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1" name="Left Arrow 70"/>
          <p:cNvSpPr/>
          <p:nvPr/>
        </p:nvSpPr>
        <p:spPr bwMode="auto">
          <a:xfrm>
            <a:off x="11055214" y="5427590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72" name="Picture 2" descr="Image result for very good 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41" y="6127161"/>
            <a:ext cx="528425" cy="48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 bwMode="auto">
          <a:xfrm flipH="1" flipV="1">
            <a:off x="3279069" y="4311262"/>
            <a:ext cx="45719" cy="45719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Diamond 36"/>
          <p:cNvSpPr/>
          <p:nvPr/>
        </p:nvSpPr>
        <p:spPr bwMode="auto">
          <a:xfrm>
            <a:off x="3217190" y="4246947"/>
            <a:ext cx="152400" cy="161763"/>
          </a:xfrm>
          <a:prstGeom prst="diamond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466390" y="3590291"/>
            <a:ext cx="2721333" cy="236629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>
            <a:off x="6462439" y="4427455"/>
            <a:ext cx="2373976" cy="182332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6" name="Rounded Rectangle 75"/>
          <p:cNvSpPr/>
          <p:nvPr/>
        </p:nvSpPr>
        <p:spPr bwMode="auto">
          <a:xfrm>
            <a:off x="2237095" y="3439538"/>
            <a:ext cx="2544725" cy="355558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Geometric Representation</a:t>
            </a:r>
          </a:p>
        </p:txBody>
      </p:sp>
      <p:sp>
        <p:nvSpPr>
          <p:cNvPr id="77" name="Up Arrow 76"/>
          <p:cNvSpPr/>
          <p:nvPr/>
        </p:nvSpPr>
        <p:spPr bwMode="auto">
          <a:xfrm>
            <a:off x="4434642" y="3858184"/>
            <a:ext cx="193491" cy="253733"/>
          </a:xfrm>
          <a:prstGeom prst="upArrow">
            <a:avLst/>
          </a:prstGeom>
          <a:solidFill>
            <a:schemeClr val="accent5">
              <a:lumMod val="90000"/>
            </a:schemeClr>
          </a:solidFill>
          <a:ln w="222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8" name="Down Arrow 77"/>
          <p:cNvSpPr/>
          <p:nvPr/>
        </p:nvSpPr>
        <p:spPr bwMode="auto">
          <a:xfrm rot="1314036">
            <a:off x="2461767" y="3887625"/>
            <a:ext cx="255395" cy="274235"/>
          </a:xfrm>
          <a:prstGeom prst="downArrow">
            <a:avLst/>
          </a:prstGeom>
          <a:solidFill>
            <a:schemeClr val="accent5">
              <a:lumMod val="90000"/>
            </a:schemeClr>
          </a:solidFill>
          <a:ln w="222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1759497-0A33-45DF-8DBF-9CC353BB411B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82" name="Picture 6" descr="Najeeb Khan Website">
            <a:extLst>
              <a:ext uri="{FF2B5EF4-FFF2-40B4-BE49-F238E27FC236}">
                <a16:creationId xmlns:a16="http://schemas.microsoft.com/office/drawing/2014/main" id="{4A04A2EA-D6E4-4572-87CE-6B018E2F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21B06A8-1F98-4879-A699-D0D981FF8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84" name="Slide Number Placeholder 2">
            <a:extLst>
              <a:ext uri="{FF2B5EF4-FFF2-40B4-BE49-F238E27FC236}">
                <a16:creationId xmlns:a16="http://schemas.microsoft.com/office/drawing/2014/main" id="{7DE09459-BE4B-4DDB-B10F-A1DBF9852301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42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3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11" grpId="0" animBg="1"/>
      <p:bldP spid="35" grpId="0" animBg="1"/>
      <p:bldP spid="36" grpId="0" animBg="1"/>
      <p:bldP spid="2" grpId="0" animBg="1"/>
      <p:bldP spid="2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4" grpId="0" animBg="1"/>
      <p:bldP spid="37" grpId="0" animBg="1"/>
      <p:bldP spid="76" grpId="0" animBg="1"/>
      <p:bldP spid="77" grpId="0" animBg="1"/>
      <p:bldP spid="78" grpId="0" animBg="1"/>
      <p:bldP spid="8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Exclusive OR (XOR) Linearly Separable?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2"/>
            <a:ext cx="11050800" cy="2829769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 us first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XOR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function. Is it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Clearly, if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Cartesian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coloured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coloured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it 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impossible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find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straight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hyperplane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XOR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It 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inseparable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therefore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Unfortunately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(for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many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problems are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inseparable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 then,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this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not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immediately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obvious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8937" y="6130281"/>
            <a:ext cx="2731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Linearly Separable? 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4724400" y="5882631"/>
            <a:ext cx="2520000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953000" y="4125834"/>
            <a:ext cx="0" cy="19812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763244" y="5852260"/>
            <a:ext cx="1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32347" y="4232226"/>
            <a:ext cx="1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16129" y="5847097"/>
            <a:ext cx="1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96110" y="4519037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417358" y="4518886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495209" y="4798111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423549" y="4797960"/>
            <a:ext cx="3780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496084" y="5070659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8417332" y="5070508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7495183" y="5345358"/>
            <a:ext cx="914400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416431" y="5345207"/>
            <a:ext cx="381901" cy="278177"/>
          </a:xfrm>
          <a:prstGeom prst="rect">
            <a:avLst/>
          </a:prstGeom>
          <a:noFill/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81412" y="448068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78696" y="476423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0     1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93254" y="504276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82789" y="528814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4584" y="4752382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41430" y="4480682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 flipV="1">
            <a:off x="8555176" y="5314461"/>
            <a:ext cx="13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54583" y="5042761"/>
            <a:ext cx="33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15200" y="4120668"/>
            <a:ext cx="1676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 XOR</a:t>
            </a:r>
          </a:p>
        </p:txBody>
      </p:sp>
      <p:sp>
        <p:nvSpPr>
          <p:cNvPr id="11" name="Diamond 10"/>
          <p:cNvSpPr/>
          <p:nvPr/>
        </p:nvSpPr>
        <p:spPr bwMode="auto">
          <a:xfrm>
            <a:off x="6722390" y="5797555"/>
            <a:ext cx="152400" cy="161763"/>
          </a:xfrm>
          <a:prstGeom prst="diamond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Diamond 34"/>
          <p:cNvSpPr/>
          <p:nvPr/>
        </p:nvSpPr>
        <p:spPr bwMode="auto">
          <a:xfrm>
            <a:off x="4876701" y="5803113"/>
            <a:ext cx="152400" cy="161763"/>
          </a:xfrm>
          <a:prstGeom prst="diamond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Diamond 35"/>
          <p:cNvSpPr/>
          <p:nvPr/>
        </p:nvSpPr>
        <p:spPr bwMode="auto">
          <a:xfrm>
            <a:off x="4876701" y="4335147"/>
            <a:ext cx="152400" cy="161763"/>
          </a:xfrm>
          <a:prstGeom prst="diamond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Left Arrow 1"/>
          <p:cNvSpPr/>
          <p:nvPr/>
        </p:nvSpPr>
        <p:spPr bwMode="auto">
          <a:xfrm>
            <a:off x="8845405" y="4578311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Left Arrow 37"/>
          <p:cNvSpPr/>
          <p:nvPr/>
        </p:nvSpPr>
        <p:spPr bwMode="auto">
          <a:xfrm>
            <a:off x="8842825" y="4862444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Left Arrow 38"/>
          <p:cNvSpPr/>
          <p:nvPr/>
        </p:nvSpPr>
        <p:spPr bwMode="auto">
          <a:xfrm>
            <a:off x="8847994" y="5131079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0" name="Left Arrow 39"/>
          <p:cNvSpPr/>
          <p:nvPr/>
        </p:nvSpPr>
        <p:spPr bwMode="auto">
          <a:xfrm>
            <a:off x="8845414" y="5407463"/>
            <a:ext cx="152400" cy="159959"/>
          </a:xfrm>
          <a:prstGeom prst="lef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 flipH="1" flipV="1">
            <a:off x="6784269" y="4402693"/>
            <a:ext cx="45719" cy="45719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Diamond 36"/>
          <p:cNvSpPr/>
          <p:nvPr/>
        </p:nvSpPr>
        <p:spPr bwMode="auto">
          <a:xfrm>
            <a:off x="6722390" y="4338378"/>
            <a:ext cx="152400" cy="161763"/>
          </a:xfrm>
          <a:prstGeom prst="diamond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Picture 2" descr="Image result for incorrect cross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179" y="5940426"/>
            <a:ext cx="841374" cy="84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9FB560-AF25-46CB-B87E-F3F30634BBDB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45" name="Picture 6" descr="Najeeb Khan Website">
            <a:extLst>
              <a:ext uri="{FF2B5EF4-FFF2-40B4-BE49-F238E27FC236}">
                <a16:creationId xmlns:a16="http://schemas.microsoft.com/office/drawing/2014/main" id="{E11C60B5-5076-4916-B2A8-24DB29C76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540E353-BE17-4218-B885-976208FDD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41" name="Slide Number Placeholder 2">
            <a:extLst>
              <a:ext uri="{FF2B5EF4-FFF2-40B4-BE49-F238E27FC236}">
                <a16:creationId xmlns:a16="http://schemas.microsoft.com/office/drawing/2014/main" id="{47E46703-CEF1-4088-BBE4-19BAD7FB658F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43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7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11" grpId="0" animBg="1"/>
      <p:bldP spid="35" grpId="0" animBg="1"/>
      <p:bldP spid="36" grpId="0" animBg="1"/>
      <p:bldP spid="2" grpId="0" animBg="1"/>
      <p:bldP spid="2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" grpId="0" animBg="1"/>
      <p:bldP spid="37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4267200"/>
            <a:ext cx="4638675" cy="2508177"/>
          </a:xfrm>
          <a:prstGeom prst="rect">
            <a:avLst/>
          </a:prstGeom>
        </p:spPr>
      </p:pic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Fallout from Minsky and </a:t>
            </a:r>
            <a:r>
              <a:rPr lang="en-US" alt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Papert’s</a:t>
            </a: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Book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2"/>
            <a:ext cx="11050800" cy="4266218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the </a:t>
            </a:r>
            <a:r>
              <a:rPr lang="en-US" altLang="en-US" sz="2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book was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many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researchers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turned their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rather than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such as Neural Networks.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felt that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unnecessarily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pessimistic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was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discredit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Rosenblatt’s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their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credit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Minsky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did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were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still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controversy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about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intentions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actors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saga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that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2" indent="-3429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and;</a:t>
            </a:r>
          </a:p>
          <a:p>
            <a:pPr marL="742950" lvl="2" indent="-3429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non-linear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differentiable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everywhere.</a:t>
            </a:r>
            <a:b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the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Turing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powerful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could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any 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today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en-US" sz="2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Multi-Layer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Perceptrons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re-ignited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interest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neural networks.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CDE73-F941-4BAE-A8EC-C89516E86A1B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52225517-7D0C-4CBD-9022-5231A1F0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7F4B4E-E1DA-484A-A241-715C17629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5AD9E5D-5542-4723-ADF3-A29C3FF7B841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44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81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39990"/>
            <a:ext cx="8892035" cy="64180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209505" y="843486"/>
            <a:ext cx="2971800" cy="58674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95" y="76200"/>
            <a:ext cx="789405" cy="6257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42855" y="144067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B061FF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501C5A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84C13-DF19-4846-BD14-57C6D137DBAD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43AAB60D-5B0F-4245-BA07-964E02A7A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20B571-EBF8-492F-A342-D08CF4868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129B769F-90DD-4CE8-B4A7-84CD3ED119EF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45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0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Minsky and </a:t>
            </a:r>
            <a:r>
              <a:rPr lang="en-US" alt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Papert’s</a:t>
            </a: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Book – Second Edition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2"/>
            <a:ext cx="11207048" cy="2840403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was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multi-layer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with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least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hidden layer 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non-linear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 (such as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would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network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Powerful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one can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any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computable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each layer, and some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show-stopper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however, was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were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consistent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i.e.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would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such as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functions, this could be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inspection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eyeballing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32" y="3686869"/>
            <a:ext cx="2020116" cy="2989462"/>
          </a:xfrm>
          <a:prstGeom prst="rect">
            <a:avLst/>
          </a:prstGeom>
        </p:spPr>
      </p:pic>
      <p:pic>
        <p:nvPicPr>
          <p:cNvPr id="59394" name="Picture 2" descr="Image result for multi-laye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730" y="3755785"/>
            <a:ext cx="5181600" cy="285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43233-6489-4EE9-ADA2-4B04DBF279AB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3FEA282C-5AE7-4E81-B6A6-9CF8DAB5F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1113E6-7A38-4C30-A68E-06BCB1619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53D520D-314C-4C75-972B-D18C9DA32A8A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46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51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 Note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2"/>
            <a:ext cx="10822200" cy="2490260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multi-layer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is just </a:t>
            </a:r>
            <a:r>
              <a:rPr lang="en-US" altLang="en-US" sz="2000" b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In this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will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since it is one of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simplest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most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also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that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MLPs.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Image result for convolutional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12143"/>
            <a:ext cx="5949966" cy="219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 descr="Image result for support vector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740655"/>
            <a:ext cx="2749582" cy="196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8" name="Picture 6" descr="Image result for recurrent neural networ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28061"/>
            <a:ext cx="4097545" cy="177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0" name="Picture 8" descr="Image result for lst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28269"/>
            <a:ext cx="3214055" cy="18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2" name="Picture 10" descr="Image result for wisard neural netwo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703" y="2428269"/>
            <a:ext cx="2745562" cy="199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29900" y="223972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WISARD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16665" y="4852624"/>
            <a:ext cx="175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</a:t>
            </a:r>
          </a:p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</a:p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Machines</a:t>
            </a:r>
          </a:p>
        </p:txBody>
      </p:sp>
      <p:sp>
        <p:nvSpPr>
          <p:cNvPr id="16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FA34B8-6329-489E-B1BD-1E8E68D7E482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8" name="Picture 6" descr="Najeeb Khan Website">
            <a:extLst>
              <a:ext uri="{FF2B5EF4-FFF2-40B4-BE49-F238E27FC236}">
                <a16:creationId xmlns:a16="http://schemas.microsoft.com/office/drawing/2014/main" id="{9D0824DF-652B-4EC7-BFC7-6E6A0A2E1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0D405A-9D02-4E9D-8866-C2F66F7643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442179A-13BB-442A-B736-9A7363646856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47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04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vs Regression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CEABFB-77F1-4E68-8200-8556830E81AF}"/>
              </a:ext>
            </a:extLst>
          </p:cNvPr>
          <p:cNvSpPr/>
          <p:nvPr/>
        </p:nvSpPr>
        <p:spPr>
          <a:xfrm>
            <a:off x="671300" y="838200"/>
            <a:ext cx="56533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algorithms fall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categories –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use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most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is that  while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tries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predicts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discrete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labels.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tomorrow’s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certain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historical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recognizing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dogs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cats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classifying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emails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Spam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non-Spam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a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usually a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quantity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integer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while the output of a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Spam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 This is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76F9472-6BD2-44FA-9E74-8725423D8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823874"/>
            <a:ext cx="5408510" cy="256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assification vs Regression in Machine Learning | by Jamie Kennedy |  DataSoc | Sep, 2020 | Medium">
            <a:extLst>
              <a:ext uri="{FF2B5EF4-FFF2-40B4-BE49-F238E27FC236}">
                <a16:creationId xmlns:a16="http://schemas.microsoft.com/office/drawing/2014/main" id="{8C6453B1-37CC-4B3C-B91E-B6F20E933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055" y="3454667"/>
            <a:ext cx="4135199" cy="30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ock Prediction in Python. Make (and lose) fake fortunes while… | by Will  Koehrsen | Towards Data Science">
            <a:extLst>
              <a:ext uri="{FF2B5EF4-FFF2-40B4-BE49-F238E27FC236}">
                <a16:creationId xmlns:a16="http://schemas.microsoft.com/office/drawing/2014/main" id="{CDF4F89C-B8BC-485C-B181-21A25673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54" y="3342970"/>
            <a:ext cx="5105400" cy="327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lassification Algorithms Explained in 30 Minutes - datamahadev.com">
            <a:extLst>
              <a:ext uri="{FF2B5EF4-FFF2-40B4-BE49-F238E27FC236}">
                <a16:creationId xmlns:a16="http://schemas.microsoft.com/office/drawing/2014/main" id="{8704C2CA-AEAE-4060-BE77-16A3940B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754" y="3448145"/>
            <a:ext cx="5257800" cy="30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E965C2-A799-42E3-A721-0D102EC1B756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4" name="Picture 6" descr="Najeeb Khan Website">
            <a:extLst>
              <a:ext uri="{FF2B5EF4-FFF2-40B4-BE49-F238E27FC236}">
                <a16:creationId xmlns:a16="http://schemas.microsoft.com/office/drawing/2014/main" id="{C152A812-D360-4C16-927E-3420E8F4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93D019-206F-482F-8ED6-90282A279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6B53187-B2CA-4911-8B25-A96A6182B335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48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8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Problems and Algorithms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CEABFB-77F1-4E68-8200-8556830E81AF}"/>
              </a:ext>
            </a:extLst>
          </p:cNvPr>
          <p:cNvSpPr/>
          <p:nvPr/>
        </p:nvSpPr>
        <p:spPr>
          <a:xfrm>
            <a:off x="762000" y="990600"/>
            <a:ext cx="519610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Classification Problems</a:t>
            </a:r>
            <a:endParaRPr lang="en-GB" sz="2800" dirty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endParaRPr lang="en-GB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Boolean functions.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Classifying Images (Oranges Vs Bananas).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Detecting Tumors in Medical Imaging.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Sentiment Analysis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OCR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Spam Detection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 News Detection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 Tagging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Taxonomy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Credit Card Fraud Detection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Churn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Face Recognition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about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assigning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C9AA0-38AE-4462-AABA-7A63A4DD8503}"/>
              </a:ext>
            </a:extLst>
          </p:cNvPr>
          <p:cNvSpPr/>
          <p:nvPr/>
        </p:nvSpPr>
        <p:spPr>
          <a:xfrm>
            <a:off x="6858000" y="990600"/>
            <a:ext cx="519610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Classification Algorithms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endParaRPr lang="en-US" sz="1000" dirty="0">
              <a:solidFill>
                <a:schemeClr val="bg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Networks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Trees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Forests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Naïve Bayes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Boosting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K-Nearest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Neighbours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Vector Machines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many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algorithms can be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configured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either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7A334E-DDE0-4EC2-93B9-40E751D9CEFF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4438D447-7BE5-4227-BE6A-A2D276E6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CAD2E4-BE0C-45C4-ADD8-BA781D35B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09D394A-9CD3-4BAC-BBDC-B0EC7892438A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49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5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91120" y="116632"/>
            <a:ext cx="10512425" cy="7381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Pre-Requisites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697374" y="1081662"/>
            <a:ext cx="11005383" cy="5619365"/>
          </a:xfrm>
        </p:spPr>
        <p:txBody>
          <a:bodyPr/>
          <a:lstStyle/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as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be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familiar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arithmetic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differential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calculus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Familiarity with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NP-Hard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their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approximation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main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textbook</a:t>
            </a:r>
            <a: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br>
              <a:rPr lang="en-US" altLang="en-US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3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Computing: Theory and Practice</a:t>
            </a:r>
            <a:br>
              <a:rPr lang="en-GB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Hardcover – June 1, 1989, by </a:t>
            </a:r>
            <a:r>
              <a:rPr lang="en-GB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Philip</a:t>
            </a:r>
            <a:r>
              <a:rPr lang="en-GB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Wasserman</a:t>
            </a:r>
            <a:r>
              <a:rPr lang="en-GB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(</a:t>
            </a:r>
            <a:r>
              <a:rPr lang="en-GB" sz="23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  <a:r>
              <a:rPr lang="en-GB" sz="2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>
              <a:buNone/>
            </a:pPr>
            <a:endParaRPr lang="en-GB" sz="2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buClr>
                <a:schemeClr val="accent6">
                  <a:lumMod val="75000"/>
                </a:schemeClr>
              </a:buClr>
              <a:buNone/>
            </a:pPr>
            <a:endParaRPr lang="en-US" altLang="en-US" sz="2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ight Arrow 4">
            <a:extLst>
              <a:ext uri="{FF2B5EF4-FFF2-40B4-BE49-F238E27FC236}">
                <a16:creationId xmlns:a16="http://schemas.microsoft.com/office/drawing/2014/main" id="{84B9113B-9459-4AE8-9459-2A56EA09CFAD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418" name="Picture 2" descr="Related image">
            <a:extLst>
              <a:ext uri="{FF2B5EF4-FFF2-40B4-BE49-F238E27FC236}">
                <a16:creationId xmlns:a16="http://schemas.microsoft.com/office/drawing/2014/main" id="{6581D5E6-7D3F-40FC-B558-89D5CCA62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828800"/>
            <a:ext cx="2330157" cy="359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9DF2F1-D84B-4414-BF72-879CDFAB65BF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3F6EAE90-3147-42F7-A103-899D72BC3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BB8C24-5BBF-4883-AEAF-25AB64CA1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CB24FD2-6E3B-4A97-A60C-2E8205634BF6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5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77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 Problems and Algorithms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CEABFB-77F1-4E68-8200-8556830E81AF}"/>
              </a:ext>
            </a:extLst>
          </p:cNvPr>
          <p:cNvSpPr/>
          <p:nvPr/>
        </p:nvSpPr>
        <p:spPr>
          <a:xfrm>
            <a:off x="762000" y="990600"/>
            <a:ext cx="51961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Regression Problems</a:t>
            </a:r>
            <a:endParaRPr lang="en-GB" sz="2800" dirty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endParaRPr lang="en-GB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Stock Markets Prices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Property Values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Credit Score Rating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 Yield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Likelihood of Customer Churn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 Prediction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about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discrete value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the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1C9AA0-38AE-4462-AABA-7A63A4DD8503}"/>
              </a:ext>
            </a:extLst>
          </p:cNvPr>
          <p:cNvSpPr/>
          <p:nvPr/>
        </p:nvSpPr>
        <p:spPr>
          <a:xfrm>
            <a:off x="6858000" y="990600"/>
            <a:ext cx="51961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Regression Algorithms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endParaRPr lang="en-US" sz="1000" dirty="0">
              <a:solidFill>
                <a:schemeClr val="bg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Networks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Forests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Regression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Recurrent Neural Networks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Vector Regression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Lasso Regression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many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algorithms can be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configured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either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4738D-0488-424C-85AD-03B3BEA6BEAA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770DB50C-C6BB-4BB5-8E71-B3E16346E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74D9E1-ADA8-401C-8005-A10D3346C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3AC1733-E661-492D-9C5A-D42313E5B5EF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50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 Training vs Testing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" descr="How we found coronavirus in a cat">
            <a:extLst>
              <a:ext uri="{FF2B5EF4-FFF2-40B4-BE49-F238E27FC236}">
                <a16:creationId xmlns:a16="http://schemas.microsoft.com/office/drawing/2014/main" id="{B513C6BF-7025-49A6-BBEC-84F89907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777240" cy="7772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ow Cats Show Us Affection | Psychology Today">
            <a:extLst>
              <a:ext uri="{FF2B5EF4-FFF2-40B4-BE49-F238E27FC236}">
                <a16:creationId xmlns:a16="http://schemas.microsoft.com/office/drawing/2014/main" id="{C550F9CF-64F7-45C1-BB72-DB30F8315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066" y="990600"/>
            <a:ext cx="777240" cy="7772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Cat's Face Close-up Stock Photo, Picture And Royalty Free Image. Image  98556995.">
            <a:extLst>
              <a:ext uri="{FF2B5EF4-FFF2-40B4-BE49-F238E27FC236}">
                <a16:creationId xmlns:a16="http://schemas.microsoft.com/office/drawing/2014/main" id="{02671383-639A-44F8-AB30-BDF08C04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61" y="990600"/>
            <a:ext cx="777240" cy="7772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FD4A93D-69E4-4A05-9F26-C62047A3A5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95" y="990600"/>
            <a:ext cx="880042" cy="77724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620E3B-3BDA-4D13-ACC5-341F72AC4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04" y="990600"/>
            <a:ext cx="845196" cy="77724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35" name="Picture 12" descr="Cat Facial Expressions | How to Understand Your Cat's Looks">
            <a:extLst>
              <a:ext uri="{FF2B5EF4-FFF2-40B4-BE49-F238E27FC236}">
                <a16:creationId xmlns:a16="http://schemas.microsoft.com/office/drawing/2014/main" id="{F826B2FA-57AF-4F66-854B-9DEFE9741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98" y="990600"/>
            <a:ext cx="1088136" cy="7772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 descr="serious cat - cat face stock pictures, royalty-free photos &amp; images">
            <a:extLst>
              <a:ext uri="{FF2B5EF4-FFF2-40B4-BE49-F238E27FC236}">
                <a16:creationId xmlns:a16="http://schemas.microsoft.com/office/drawing/2014/main" id="{802D99D6-5D77-4FB3-90C3-7056797EB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880" y="990600"/>
            <a:ext cx="1088491" cy="7772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hypnotic - cat face stock pictures, royalty-free photos &amp; images">
            <a:extLst>
              <a:ext uri="{FF2B5EF4-FFF2-40B4-BE49-F238E27FC236}">
                <a16:creationId xmlns:a16="http://schemas.microsoft.com/office/drawing/2014/main" id="{044D025C-F6F8-482F-9F13-C10CCDEE2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918" y="990600"/>
            <a:ext cx="779788" cy="7772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8" descr="Tabby cat face | Stock image | Colourbox">
            <a:extLst>
              <a:ext uri="{FF2B5EF4-FFF2-40B4-BE49-F238E27FC236}">
                <a16:creationId xmlns:a16="http://schemas.microsoft.com/office/drawing/2014/main" id="{7573FA36-3F36-4359-B7AE-3EE8C287F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990600"/>
            <a:ext cx="888275" cy="7772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Cat Face Spotted iPad Pro Wallpapers Free Download">
            <a:extLst>
              <a:ext uri="{FF2B5EF4-FFF2-40B4-BE49-F238E27FC236}">
                <a16:creationId xmlns:a16="http://schemas.microsoft.com/office/drawing/2014/main" id="{3BF3E7AD-06D8-4F9F-A398-2D9620649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90600"/>
            <a:ext cx="777240" cy="77724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1F1DA1-10FE-435E-BED6-11F117BC03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00" y="2286000"/>
            <a:ext cx="753202" cy="77724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3A502D-EDFA-4C5F-A4EC-FAE23241DB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6413" y="2286000"/>
            <a:ext cx="876462" cy="77724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BC08EB-4042-42FE-AA11-409DFEC81D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9339" y="2286000"/>
            <a:ext cx="968365" cy="77724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F5285F-8E8F-41D2-AC01-D02F3E942C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6906" y="2286000"/>
            <a:ext cx="996241" cy="77724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052" name="Picture 28" descr="Cute Dog Face PNG Image">
            <a:extLst>
              <a:ext uri="{FF2B5EF4-FFF2-40B4-BE49-F238E27FC236}">
                <a16:creationId xmlns:a16="http://schemas.microsoft.com/office/drawing/2014/main" id="{8F7BBFB7-7FF0-4272-8404-D7FD9043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34" y="2286000"/>
            <a:ext cx="777240" cy="77724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almatian">
            <a:extLst>
              <a:ext uri="{FF2B5EF4-FFF2-40B4-BE49-F238E27FC236}">
                <a16:creationId xmlns:a16="http://schemas.microsoft.com/office/drawing/2014/main" id="{5417619A-E782-4916-8F18-879EEF77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585" y="2286000"/>
            <a:ext cx="777240" cy="77724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German Shepherd - Wikipedia">
            <a:extLst>
              <a:ext uri="{FF2B5EF4-FFF2-40B4-BE49-F238E27FC236}">
                <a16:creationId xmlns:a16="http://schemas.microsoft.com/office/drawing/2014/main" id="{6FFF8069-08A6-4709-8070-FFF2C8D2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19" y="2286000"/>
            <a:ext cx="622411" cy="77724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oodle: The World's Second Smartest Breed – CanineJournal.com">
            <a:extLst>
              <a:ext uri="{FF2B5EF4-FFF2-40B4-BE49-F238E27FC236}">
                <a16:creationId xmlns:a16="http://schemas.microsoft.com/office/drawing/2014/main" id="{33B7A68B-AD20-4C88-BCD6-B26766D2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86000"/>
            <a:ext cx="579941" cy="77724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Scooby few: Great Danes are on the wane | News | The Times">
            <a:extLst>
              <a:ext uri="{FF2B5EF4-FFF2-40B4-BE49-F238E27FC236}">
                <a16:creationId xmlns:a16="http://schemas.microsoft.com/office/drawing/2014/main" id="{57275A5B-4B1F-427D-9B85-BDBA5C55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777240" cy="77724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arson Russell Terrier - Dog Breeds - Purina Australia">
            <a:extLst>
              <a:ext uri="{FF2B5EF4-FFF2-40B4-BE49-F238E27FC236}">
                <a16:creationId xmlns:a16="http://schemas.microsoft.com/office/drawing/2014/main" id="{DFC29071-15B5-4FB4-BCAF-7BABD1CCE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559" y="2286000"/>
            <a:ext cx="970583" cy="77724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5A7F00-9A85-4826-9F2C-7F7FD29DBE80}"/>
              </a:ext>
            </a:extLst>
          </p:cNvPr>
          <p:cNvSpPr txBox="1"/>
          <p:nvPr/>
        </p:nvSpPr>
        <p:spPr>
          <a:xfrm>
            <a:off x="1028986" y="1723387"/>
            <a:ext cx="45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cat</a:t>
            </a:r>
            <a:endParaRPr lang="en-GB" sz="14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CFEDF0-810E-48B4-AFE4-4821AA66410B}"/>
              </a:ext>
            </a:extLst>
          </p:cNvPr>
          <p:cNvSpPr txBox="1"/>
          <p:nvPr/>
        </p:nvSpPr>
        <p:spPr>
          <a:xfrm>
            <a:off x="2180572" y="1723387"/>
            <a:ext cx="45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cat</a:t>
            </a:r>
            <a:endParaRPr lang="en-GB" sz="14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BF5B81-A5BB-4A7B-A623-07D713197D61}"/>
              </a:ext>
            </a:extLst>
          </p:cNvPr>
          <p:cNvSpPr txBox="1"/>
          <p:nvPr/>
        </p:nvSpPr>
        <p:spPr>
          <a:xfrm>
            <a:off x="3232436" y="1723387"/>
            <a:ext cx="45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cat</a:t>
            </a:r>
            <a:endParaRPr lang="en-GB" sz="14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BEB826-B4A7-428D-B377-B0BF9D735B56}"/>
              </a:ext>
            </a:extLst>
          </p:cNvPr>
          <p:cNvSpPr txBox="1"/>
          <p:nvPr/>
        </p:nvSpPr>
        <p:spPr>
          <a:xfrm>
            <a:off x="4187279" y="1731693"/>
            <a:ext cx="55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Cat  </a:t>
            </a:r>
            <a:endParaRPr lang="en-GB" sz="14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E74208-3117-4288-B7F1-B49727C7776A}"/>
              </a:ext>
            </a:extLst>
          </p:cNvPr>
          <p:cNvSpPr txBox="1"/>
          <p:nvPr/>
        </p:nvSpPr>
        <p:spPr>
          <a:xfrm>
            <a:off x="5648030" y="1723387"/>
            <a:ext cx="45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cat</a:t>
            </a:r>
            <a:endParaRPr lang="en-GB" sz="14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8A8044-0E23-479F-A3FD-66471677E001}"/>
              </a:ext>
            </a:extLst>
          </p:cNvPr>
          <p:cNvSpPr txBox="1"/>
          <p:nvPr/>
        </p:nvSpPr>
        <p:spPr>
          <a:xfrm>
            <a:off x="6659916" y="1723387"/>
            <a:ext cx="45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cat</a:t>
            </a:r>
            <a:endParaRPr lang="en-GB" sz="14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11F9F2-0B58-4507-B96D-0D2C4BA43192}"/>
              </a:ext>
            </a:extLst>
          </p:cNvPr>
          <p:cNvSpPr txBox="1"/>
          <p:nvPr/>
        </p:nvSpPr>
        <p:spPr>
          <a:xfrm>
            <a:off x="7836902" y="1723387"/>
            <a:ext cx="45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cat</a:t>
            </a:r>
            <a:endParaRPr lang="en-GB" sz="14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072FFF-5505-469C-8368-2870B24E6ADE}"/>
              </a:ext>
            </a:extLst>
          </p:cNvPr>
          <p:cNvSpPr txBox="1"/>
          <p:nvPr/>
        </p:nvSpPr>
        <p:spPr>
          <a:xfrm>
            <a:off x="8931338" y="1723387"/>
            <a:ext cx="45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cat</a:t>
            </a:r>
            <a:endParaRPr lang="en-GB" sz="14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E7D82C-F846-4B94-934C-187A7D6AB388}"/>
              </a:ext>
            </a:extLst>
          </p:cNvPr>
          <p:cNvSpPr txBox="1"/>
          <p:nvPr/>
        </p:nvSpPr>
        <p:spPr>
          <a:xfrm>
            <a:off x="10000374" y="1723387"/>
            <a:ext cx="45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cat</a:t>
            </a:r>
            <a:endParaRPr lang="en-GB" sz="14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2DC330-E269-46A7-9EFB-ACAADA2C3B7E}"/>
              </a:ext>
            </a:extLst>
          </p:cNvPr>
          <p:cNvSpPr txBox="1"/>
          <p:nvPr/>
        </p:nvSpPr>
        <p:spPr>
          <a:xfrm>
            <a:off x="11355160" y="1723387"/>
            <a:ext cx="45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cat</a:t>
            </a:r>
            <a:endParaRPr lang="en-GB" sz="14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22043A-D814-4A5A-BFC7-E2E83976CB17}"/>
              </a:ext>
            </a:extLst>
          </p:cNvPr>
          <p:cNvSpPr txBox="1"/>
          <p:nvPr/>
        </p:nvSpPr>
        <p:spPr>
          <a:xfrm>
            <a:off x="1017270" y="3032760"/>
            <a:ext cx="55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28D62A-2C2A-49F0-A244-1F0832F2FC39}"/>
              </a:ext>
            </a:extLst>
          </p:cNvPr>
          <p:cNvSpPr txBox="1"/>
          <p:nvPr/>
        </p:nvSpPr>
        <p:spPr>
          <a:xfrm>
            <a:off x="2069906" y="3032760"/>
            <a:ext cx="55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842F8F-4727-4302-A2F2-912300264E59}"/>
              </a:ext>
            </a:extLst>
          </p:cNvPr>
          <p:cNvSpPr txBox="1"/>
          <p:nvPr/>
        </p:nvSpPr>
        <p:spPr>
          <a:xfrm>
            <a:off x="2984500" y="3032760"/>
            <a:ext cx="55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8BCBB7-3597-4FBC-A61D-005F1746E389}"/>
              </a:ext>
            </a:extLst>
          </p:cNvPr>
          <p:cNvSpPr txBox="1"/>
          <p:nvPr/>
        </p:nvSpPr>
        <p:spPr>
          <a:xfrm>
            <a:off x="4260850" y="3032760"/>
            <a:ext cx="55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232012F-8BB1-4D51-94C4-928A72AF53D9}"/>
              </a:ext>
            </a:extLst>
          </p:cNvPr>
          <p:cNvSpPr txBox="1"/>
          <p:nvPr/>
        </p:nvSpPr>
        <p:spPr>
          <a:xfrm>
            <a:off x="5441974" y="3032760"/>
            <a:ext cx="55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8C8612-2796-4ECC-A942-9F8AC0825F66}"/>
              </a:ext>
            </a:extLst>
          </p:cNvPr>
          <p:cNvSpPr txBox="1"/>
          <p:nvPr/>
        </p:nvSpPr>
        <p:spPr>
          <a:xfrm>
            <a:off x="6557675" y="3032760"/>
            <a:ext cx="55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A4F886-8A37-41A5-B309-1F2E0F1FBB82}"/>
              </a:ext>
            </a:extLst>
          </p:cNvPr>
          <p:cNvSpPr txBox="1"/>
          <p:nvPr/>
        </p:nvSpPr>
        <p:spPr>
          <a:xfrm>
            <a:off x="7829356" y="3032760"/>
            <a:ext cx="55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1197EF-CD89-4648-BC36-1F8C16A1BFCA}"/>
              </a:ext>
            </a:extLst>
          </p:cNvPr>
          <p:cNvSpPr txBox="1"/>
          <p:nvPr/>
        </p:nvSpPr>
        <p:spPr>
          <a:xfrm>
            <a:off x="8743737" y="3032760"/>
            <a:ext cx="55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310302-C3EF-4288-92DB-E49788A79043}"/>
              </a:ext>
            </a:extLst>
          </p:cNvPr>
          <p:cNvSpPr txBox="1"/>
          <p:nvPr/>
        </p:nvSpPr>
        <p:spPr>
          <a:xfrm>
            <a:off x="10039156" y="3032760"/>
            <a:ext cx="55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821CB0-3806-4592-92E5-698FDA7CFC21}"/>
              </a:ext>
            </a:extLst>
          </p:cNvPr>
          <p:cNvSpPr txBox="1"/>
          <p:nvPr/>
        </p:nvSpPr>
        <p:spPr>
          <a:xfrm>
            <a:off x="11194856" y="3032760"/>
            <a:ext cx="55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dog</a:t>
            </a:r>
            <a:endParaRPr lang="en-GB" sz="14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CEABFB-77F1-4E68-8200-8556830E81AF}"/>
              </a:ext>
            </a:extLst>
          </p:cNvPr>
          <p:cNvSpPr/>
          <p:nvPr/>
        </p:nvSpPr>
        <p:spPr>
          <a:xfrm>
            <a:off x="494873" y="3298722"/>
            <a:ext cx="11658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need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datasets. In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above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have </a:t>
            </a:r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usually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randomly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examples.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instance, we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70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algorithm – this is called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fitting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many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machine learning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there is a </a:t>
            </a:r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fit()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essence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you are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fitting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then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determine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There are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algorithms.</a:t>
            </a:r>
          </a:p>
          <a:p>
            <a:pPr marL="228600" indent="-2286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9EB36B-28BD-4660-8DAE-5D80C6B30BAB}"/>
              </a:ext>
            </a:extLst>
          </p:cNvPr>
          <p:cNvCxnSpPr/>
          <p:nvPr/>
        </p:nvCxnSpPr>
        <p:spPr bwMode="auto">
          <a:xfrm>
            <a:off x="8388350" y="304800"/>
            <a:ext cx="0" cy="310896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2" name="Arrow: Left 21">
            <a:extLst>
              <a:ext uri="{FF2B5EF4-FFF2-40B4-BE49-F238E27FC236}">
                <a16:creationId xmlns:a16="http://schemas.microsoft.com/office/drawing/2014/main" id="{19D095D7-ECAF-4190-8B6A-7F9B3FF0CFCF}"/>
              </a:ext>
            </a:extLst>
          </p:cNvPr>
          <p:cNvSpPr/>
          <p:nvPr/>
        </p:nvSpPr>
        <p:spPr bwMode="auto">
          <a:xfrm>
            <a:off x="5983744" y="252158"/>
            <a:ext cx="2233803" cy="68902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Training Images 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79" name="Arrow: Left 78">
            <a:extLst>
              <a:ext uri="{FF2B5EF4-FFF2-40B4-BE49-F238E27FC236}">
                <a16:creationId xmlns:a16="http://schemas.microsoft.com/office/drawing/2014/main" id="{234603CC-E91C-47FE-BA2D-EDA320182550}"/>
              </a:ext>
            </a:extLst>
          </p:cNvPr>
          <p:cNvSpPr/>
          <p:nvPr/>
        </p:nvSpPr>
        <p:spPr bwMode="auto">
          <a:xfrm flipH="1">
            <a:off x="8521700" y="247742"/>
            <a:ext cx="1956499" cy="68902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Testing Images 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E38DE64C-49A9-4583-A826-D7E1438D1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468" y="6220328"/>
            <a:ext cx="1663700" cy="6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626D16B6-B93D-49D7-8974-5233B6424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47" y="6383528"/>
            <a:ext cx="1902453" cy="3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66EF51CE-AA7B-41DD-87A6-A0CF7509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850" y="6334201"/>
            <a:ext cx="1524000" cy="4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FFC1348D-FC4F-45B7-96EA-F05F8520A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828" y="6201867"/>
            <a:ext cx="1066800" cy="57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9BF36C0-B329-48EA-AA5D-6551BF073EBC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76" name="Picture 6" descr="Najeeb Khan Website">
            <a:extLst>
              <a:ext uri="{FF2B5EF4-FFF2-40B4-BE49-F238E27FC236}">
                <a16:creationId xmlns:a16="http://schemas.microsoft.com/office/drawing/2014/main" id="{F6FBA000-5FA5-435D-A010-681FF195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2F69F7A-CE8C-4377-BAC3-D8E2638F6D2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545F66ED-A4F1-433A-92B5-19FF91FED8A7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51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60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1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4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6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9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2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6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8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9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3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4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6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7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8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9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1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3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84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00"/>
                            </p:stCondLst>
                            <p:childTnLst>
                              <p:par>
                                <p:cTn id="19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500"/>
                            </p:stCondLst>
                            <p:childTnLst>
                              <p:par>
                                <p:cTn id="2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500"/>
                            </p:stCondLst>
                            <p:childTnLst>
                              <p:par>
                                <p:cTn id="2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22" grpId="0" animBg="1"/>
      <p:bldP spid="7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a Multi-layer Perceptron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2"/>
            <a:ext cx="11207048" cy="4312400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essentially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will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classify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correctly.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distinguish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(there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b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ways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called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all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Trying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inspection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since there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hundreds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thousands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9394" name="Picture 2" descr="Image result for multi-laye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888012"/>
            <a:ext cx="4413942" cy="243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Picture 2" descr="Image result for ca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750631"/>
            <a:ext cx="1447943" cy="108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Image result for ca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763684"/>
            <a:ext cx="1609428" cy="10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2" name="Picture 6" descr="Image result for cat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763684"/>
            <a:ext cx="1431561" cy="10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4" name="Picture 8" descr="Image result for dog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33" y="5763684"/>
            <a:ext cx="1907386" cy="10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6" name="Picture 10" descr="Image result for dog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32" y="5763684"/>
            <a:ext cx="1609356" cy="10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8" name="Picture 12" descr="Image result for dog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5750631"/>
            <a:ext cx="1446922" cy="108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6635" y="5380780"/>
            <a:ext cx="60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Rounded MT Bold" panose="020F0704030504030204" pitchFamily="34" charset="0"/>
              </a:rPr>
              <a:t>cat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571" y="5380780"/>
            <a:ext cx="60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Rounded MT Bold" panose="020F0704030504030204" pitchFamily="34" charset="0"/>
              </a:rPr>
              <a:t>cat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93138" y="5363574"/>
            <a:ext cx="60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Rounded MT Bold" panose="020F0704030504030204" pitchFamily="34" charset="0"/>
              </a:rPr>
              <a:t>cat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08285" y="5380780"/>
            <a:ext cx="71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9002" y="5383315"/>
            <a:ext cx="71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91461" y="5378400"/>
            <a:ext cx="71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2952" y="4950136"/>
            <a:ext cx="360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(0.1, 2.3, 9.1, 1.2, 1.0, 0.7)</a:t>
            </a:r>
          </a:p>
        </p:txBody>
      </p:sp>
      <p:sp>
        <p:nvSpPr>
          <p:cNvPr id="5" name="Up Arrow 4"/>
          <p:cNvSpPr/>
          <p:nvPr/>
        </p:nvSpPr>
        <p:spPr bwMode="auto">
          <a:xfrm>
            <a:off x="11310433" y="5334000"/>
            <a:ext cx="302004" cy="36374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540BEB-EDD7-44BD-B9BC-24EEBEC48E30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25" name="Picture 6" descr="Najeeb Khan Website">
            <a:extLst>
              <a:ext uri="{FF2B5EF4-FFF2-40B4-BE49-F238E27FC236}">
                <a16:creationId xmlns:a16="http://schemas.microsoft.com/office/drawing/2014/main" id="{78E8EC47-4328-4BA0-AB11-EE7739A18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9D03B5-0B5D-4C99-ACD4-D8D643A500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8E0924E-0CE1-4618-88DD-49BFADFAEC65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52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34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18" grpId="0"/>
      <p:bldP spid="19" grpId="0"/>
      <p:bldP spid="4" grpId="0"/>
      <p:bldP spid="5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a Multi-layer Perceptron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2"/>
            <a:ext cx="11279400" cy="3885218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any 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their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multi-layer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perceptron is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appropriate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it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any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arbitrary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can be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accomplished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Backprop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to find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we need.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backpropagation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its 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iterative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</a:t>
            </a:r>
            <a:b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 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updates</a:t>
            </a:r>
            <a:b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until it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</a:t>
            </a:r>
            <a:b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which it is being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en-GB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researchers</a:t>
            </a:r>
            <a:r>
              <a:rPr lang="en-GB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had </a:t>
            </a:r>
            <a:r>
              <a:rPr lang="en-GB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worked</a:t>
            </a:r>
            <a:r>
              <a:rPr lang="en-GB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this </a:t>
            </a:r>
            <a:r>
              <a:rPr lang="en-GB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GB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since</a:t>
            </a:r>
            <a:br>
              <a:rPr lang="en-GB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1960s</a:t>
            </a:r>
            <a:r>
              <a:rPr lang="en-GB" alt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1986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through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 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David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Rumelhart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Geoffrey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Hinton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Ronald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Williams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and</a:t>
            </a:r>
            <a:b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James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McClelland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error backpropagation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gained</a:t>
            </a:r>
            <a:b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became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way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b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networks.</a:t>
            </a:r>
            <a:endParaRPr lang="en-GB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42" name="Picture 2" descr="Image result for error back propagation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801594"/>
            <a:ext cx="4953000" cy="399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634928-55D7-4F3B-930C-3FA7748B11CC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B276DF1B-8943-4FB5-9AB9-45C1914D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742BD-B8BE-48A1-846F-AF374DAE7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019912C-85C4-4D16-A95A-C5BB01696AB8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53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1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MEMBER”: Surviving the Pandemic with your Children! - IACAPAP">
            <a:extLst>
              <a:ext uri="{FF2B5EF4-FFF2-40B4-BE49-F238E27FC236}">
                <a16:creationId xmlns:a16="http://schemas.microsoft.com/office/drawing/2014/main" id="{C1FE92F7-50E3-49A7-92AC-E56E29A5C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614137"/>
            <a:ext cx="1806575" cy="10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a Multi-layer Perceptron Trained?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1"/>
            <a:ext cx="10288800" cy="5459541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multi-layer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appropriate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it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any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arbitrary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to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details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how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Backpropagation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behind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network training.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illustrate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how an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multi-layer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using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conceptual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to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detailed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explanation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algorithm.</a:t>
            </a: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reminders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‘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toy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be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demonstrate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how an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Remember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involves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finding a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will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correctly. What this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become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we go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along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is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accomplished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en-GB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means that the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Each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be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the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it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belongs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topology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1600" b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before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topology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includes the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b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</a:t>
            </a:r>
            <a:b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only thing that changes during training is the set of weights</a:t>
            </a:r>
            <a:r>
              <a:rPr lang="en-GB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9394" name="Picture 2" descr="Image result for multi-laye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724400"/>
            <a:ext cx="3452342" cy="19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62358-4B6C-4E45-BF0C-07695C601E2F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DB044E4E-3328-446F-8CA4-C69F419CF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D9F035-0644-4B5F-AFA1-1D6908E27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6B7A192A-A594-4ECA-9CAE-3A11D55D23E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54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33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eural network learning gif">
            <a:extLst>
              <a:ext uri="{FF2B5EF4-FFF2-40B4-BE49-F238E27FC236}">
                <a16:creationId xmlns:a16="http://schemas.microsoft.com/office/drawing/2014/main" id="{5652AAE8-0004-41A0-AC44-83E577C3CE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99355"/>
            <a:ext cx="7283450" cy="611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1025903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Multi-layer Perceptron Training</a:t>
            </a:r>
            <a:b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Visualization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C96A2-FA6D-49C8-A0F1-D2DC298A0182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67F9C98B-5FFF-4AF5-A49E-702AEE6C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82D364-AE19-4B88-908F-D39FF77AC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6A230B-FFE3-4DFA-9798-FF8FE100C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2712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D92A016-7039-451B-B973-D8655261696D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55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1025903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Multi-layer Perceptron Training</a:t>
            </a:r>
            <a:b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Visualization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C96A2-FA6D-49C8-A0F1-D2DC298A0182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67F9C98B-5FFF-4AF5-A49E-702AEE6C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82D364-AE19-4B88-908F-D39FF77AC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D92A016-7039-451B-B973-D8655261696D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56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098" name="Picture 2" descr="An animated neuRal net implementation">
            <a:extLst>
              <a:ext uri="{FF2B5EF4-FFF2-40B4-BE49-F238E27FC236}">
                <a16:creationId xmlns:a16="http://schemas.microsoft.com/office/drawing/2014/main" id="{518DB733-B751-4CB3-9711-B9A5BC9E8C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2567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eural Network Optimization. Covering optimizers, momentum, adaptive… | by  Matthew Stewart, PhD Researcher | Towards Data Science">
            <a:extLst>
              <a:ext uri="{FF2B5EF4-FFF2-40B4-BE49-F238E27FC236}">
                <a16:creationId xmlns:a16="http://schemas.microsoft.com/office/drawing/2014/main" id="{FA4F59FD-230D-4F61-83A6-DA388B400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352550"/>
            <a:ext cx="5715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95BB0-8DD4-434C-B8EC-C692D5F096CE}"/>
              </a:ext>
            </a:extLst>
          </p:cNvPr>
          <p:cNvSpPr txBox="1"/>
          <p:nvPr/>
        </p:nvSpPr>
        <p:spPr>
          <a:xfrm>
            <a:off x="6400800" y="53340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 surface for 2 weights.</a:t>
            </a:r>
            <a:endParaRPr lang="en-GB" sz="18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5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1295400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Classifier</a:t>
            </a:r>
            <a:b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One Hot Encoded Output</a:t>
            </a:r>
          </a:p>
        </p:txBody>
      </p:sp>
      <p:pic>
        <p:nvPicPr>
          <p:cNvPr id="2050" name="Picture 2" descr="Image result for neural network learning gif">
            <a:extLst>
              <a:ext uri="{FF2B5EF4-FFF2-40B4-BE49-F238E27FC236}">
                <a16:creationId xmlns:a16="http://schemas.microsoft.com/office/drawing/2014/main" id="{E974B773-B4F2-498B-9E48-714BF7245F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241512"/>
            <a:ext cx="6057900" cy="341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3blue 1brown logo">
            <a:extLst>
              <a:ext uri="{FF2B5EF4-FFF2-40B4-BE49-F238E27FC236}">
                <a16:creationId xmlns:a16="http://schemas.microsoft.com/office/drawing/2014/main" id="{15F8D6BF-253A-4C32-9B6C-356AB1BB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9718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A64C8-1887-4042-BCD1-81DA56E76408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26CC6108-81C1-4C42-850E-854621540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FD689-C530-4894-AE91-6576C315E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9948065-2C35-4F35-9F02-C4B3CB18FA75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57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34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95268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Multi-layer Perceptron Training – A Toy Example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1"/>
            <a:ext cx="10288800" cy="4037619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(again) that we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train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multi-layer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perceptron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correctly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classify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example is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since it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demonstrate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convinced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images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Training Set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things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suppose we have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 with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 Since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be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let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denote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denote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Image result for ca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750631"/>
            <a:ext cx="1447943" cy="108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a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763684"/>
            <a:ext cx="1609428" cy="10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ca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763684"/>
            <a:ext cx="1431561" cy="10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dog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33" y="5763684"/>
            <a:ext cx="1907386" cy="10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dog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32" y="5763684"/>
            <a:ext cx="1609356" cy="10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dog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5750631"/>
            <a:ext cx="1446922" cy="108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46635" y="5380780"/>
            <a:ext cx="60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Rounded MT Bold" panose="020F0704030504030204" pitchFamily="34" charset="0"/>
              </a:rPr>
              <a:t>cat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571" y="5380780"/>
            <a:ext cx="60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Rounded MT Bold" panose="020F0704030504030204" pitchFamily="34" charset="0"/>
              </a:rPr>
              <a:t>cat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93138" y="5363574"/>
            <a:ext cx="60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Rounded MT Bold" panose="020F0704030504030204" pitchFamily="34" charset="0"/>
              </a:rPr>
              <a:t>cat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08285" y="5380780"/>
            <a:ext cx="71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9002" y="5383315"/>
            <a:ext cx="71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91461" y="5378400"/>
            <a:ext cx="71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91400" y="4950136"/>
            <a:ext cx="466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0.7),(1,0)</a:t>
            </a:r>
          </a:p>
        </p:txBody>
      </p:sp>
      <p:sp>
        <p:nvSpPr>
          <p:cNvPr id="21" name="Up Arrow 20"/>
          <p:cNvSpPr/>
          <p:nvPr/>
        </p:nvSpPr>
        <p:spPr bwMode="auto">
          <a:xfrm>
            <a:off x="11310433" y="5334000"/>
            <a:ext cx="302004" cy="36374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DAA9F4-9731-40A8-AE92-FCAF2D45664B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26" name="Picture 6" descr="Najeeb Khan Website">
            <a:extLst>
              <a:ext uri="{FF2B5EF4-FFF2-40B4-BE49-F238E27FC236}">
                <a16:creationId xmlns:a16="http://schemas.microsoft.com/office/drawing/2014/main" id="{2530367F-8AD3-4823-8C3E-0381D1DE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9C6F4E-526F-419C-8D56-D202D88C9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3B683FF5-C0A0-4065-AA2D-3E4537542656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58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8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95268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Multi-layer Perceptron Training – A Toy Example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1"/>
            <a:ext cx="10288800" cy="1549070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their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are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6-dimensional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by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2-dimensional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denotes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pussy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denotes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doggie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set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shuffled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randomized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before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Image result for ca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750631"/>
            <a:ext cx="1447943" cy="108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a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763684"/>
            <a:ext cx="1609428" cy="10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ca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763684"/>
            <a:ext cx="1431561" cy="10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dog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33" y="5763684"/>
            <a:ext cx="1907386" cy="10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dog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32" y="5763684"/>
            <a:ext cx="1609356" cy="10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dog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5750631"/>
            <a:ext cx="1446922" cy="108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46635" y="5380780"/>
            <a:ext cx="60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Rounded MT Bold" panose="020F0704030504030204" pitchFamily="34" charset="0"/>
              </a:rPr>
              <a:t>cat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571" y="5380780"/>
            <a:ext cx="60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Rounded MT Bold" panose="020F0704030504030204" pitchFamily="34" charset="0"/>
              </a:rPr>
              <a:t>cat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93138" y="5363574"/>
            <a:ext cx="60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Rounded MT Bold" panose="020F0704030504030204" pitchFamily="34" charset="0"/>
              </a:rPr>
              <a:t>cat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08285" y="5380780"/>
            <a:ext cx="71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79002" y="5383315"/>
            <a:ext cx="71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91461" y="5378400"/>
            <a:ext cx="71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6538" y="2656344"/>
            <a:ext cx="47452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93928" y="2657218"/>
            <a:ext cx="47452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randomized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" y="5378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</a:t>
            </a:r>
          </a:p>
        </p:txBody>
      </p:sp>
      <p:cxnSp>
        <p:nvCxnSpPr>
          <p:cNvPr id="4" name="Straight Arrow Connector 3"/>
          <p:cNvCxnSpPr>
            <a:stCxn id="2" idx="0"/>
          </p:cNvCxnSpPr>
          <p:nvPr/>
        </p:nvCxnSpPr>
        <p:spPr bwMode="auto">
          <a:xfrm flipV="1">
            <a:off x="533400" y="4562168"/>
            <a:ext cx="532970" cy="8162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5" name="Rounded Rectangle 4"/>
          <p:cNvSpPr/>
          <p:nvPr/>
        </p:nvSpPr>
        <p:spPr bwMode="auto">
          <a:xfrm>
            <a:off x="1084418" y="4181168"/>
            <a:ext cx="3962830" cy="381000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0CA3D1-71DF-474C-BFDD-BCE7D61BD18F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27" name="Picture 6" descr="Najeeb Khan Website">
            <a:extLst>
              <a:ext uri="{FF2B5EF4-FFF2-40B4-BE49-F238E27FC236}">
                <a16:creationId xmlns:a16="http://schemas.microsoft.com/office/drawing/2014/main" id="{C226831D-A2CD-43BA-941E-227B98C7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683D35-44A0-4176-9035-42386C3FA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F020F18B-4716-44E6-8DC0-9CEC5BB7BC4A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59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33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" grpId="0"/>
      <p:bldP spid="5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7A6D16-FCBB-44C1-84BE-BB0D1B1E5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39" y="304800"/>
            <a:ext cx="4577261" cy="4577261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849313" y="123825"/>
            <a:ext cx="8229600" cy="11398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Roadmap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840576" y="1736812"/>
            <a:ext cx="5327432" cy="4320480"/>
          </a:xfrm>
        </p:spPr>
        <p:txBody>
          <a:bodyPr rtlCol="0">
            <a:norm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Introduction &amp; Motivation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Biological Brains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Artificial Neurons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The Perceptron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Linear Inseparability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Multi-Layer </a:t>
            </a:r>
            <a:r>
              <a:rPr lang="en-US" altLang="en-US" sz="2400" b="1" dirty="0" err="1">
                <a:solidFill>
                  <a:srgbClr val="002060"/>
                </a:solidFill>
              </a:rPr>
              <a:t>Perceptrons</a:t>
            </a:r>
            <a:r>
              <a:rPr lang="en-US" altLang="en-US" sz="2400" b="1" dirty="0">
                <a:solidFill>
                  <a:srgbClr val="002060"/>
                </a:solidFill>
              </a:rPr>
              <a:t> (MLPs)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MLP Training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Error Back Propagation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A50021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Summary and Comments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3163" y="4410670"/>
            <a:ext cx="5110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  <a:latin typeface="+mn-lt"/>
              </a:rPr>
              <a:t>“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The brain sure as hell does not work by somebody programming in rules</a:t>
            </a:r>
            <a:r>
              <a:rPr lang="en-GB" sz="1800" b="1" dirty="0">
                <a:solidFill>
                  <a:srgbClr val="FF0000"/>
                </a:solidFill>
                <a:latin typeface="+mn-lt"/>
              </a:rPr>
              <a:t>”</a:t>
            </a:r>
          </a:p>
          <a:p>
            <a:r>
              <a:rPr lang="en-GB" sz="1800" b="1" dirty="0">
                <a:solidFill>
                  <a:srgbClr val="002060"/>
                </a:solidFill>
                <a:latin typeface="+mn-lt"/>
              </a:rPr>
              <a:t>Geoffrey Hinton</a:t>
            </a:r>
          </a:p>
        </p:txBody>
      </p:sp>
      <p:sp>
        <p:nvSpPr>
          <p:cNvPr id="14" name="Right Arrow 4">
            <a:extLst>
              <a:ext uri="{FF2B5EF4-FFF2-40B4-BE49-F238E27FC236}">
                <a16:creationId xmlns:a16="http://schemas.microsoft.com/office/drawing/2014/main" id="{22A9B86E-C241-419B-B3C5-6E86961D2B38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B888D3BE-6C69-4971-808B-1810CB15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890" y="5369519"/>
            <a:ext cx="2729310" cy="136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FDD4BD-D374-4F7F-B478-B9792B59CDFF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6" name="Picture 6" descr="Najeeb Khan Website">
            <a:extLst>
              <a:ext uri="{FF2B5EF4-FFF2-40B4-BE49-F238E27FC236}">
                <a16:creationId xmlns:a16="http://schemas.microsoft.com/office/drawing/2014/main" id="{6901D197-AD94-4EB9-AE26-F746075B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657D21-83E9-4E40-A31B-721368E0D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BA48CDB-6A0E-4634-812E-5D1AF657FCBC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6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  <p:bldP spid="13" grpId="0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44" y="1304503"/>
            <a:ext cx="11615091" cy="395329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neuron has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processing units.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summing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unit and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unit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multiplies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each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by its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produces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value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4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f(NET)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 altLang="en-US" sz="24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f()</a:t>
            </a:r>
            <a:r>
              <a:rPr lang="en-US" altLang="en-US" sz="24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popular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function 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(shown below).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8642560" y="1181100"/>
            <a:ext cx="2590800" cy="2514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 New Roman" pitchFamily="18" charset="0"/>
            </a:endParaRPr>
          </a:p>
        </p:txBody>
      </p:sp>
      <p:cxnSp>
        <p:nvCxnSpPr>
          <p:cNvPr id="4" name="Straight Arrow Connector 3"/>
          <p:cNvCxnSpPr>
            <a:stCxn id="5" idx="3"/>
          </p:cNvCxnSpPr>
          <p:nvPr/>
        </p:nvCxnSpPr>
        <p:spPr bwMode="auto">
          <a:xfrm>
            <a:off x="7042620" y="1235987"/>
            <a:ext cx="1777042" cy="5298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5848749" y="1035932"/>
            <a:ext cx="1193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20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20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24047" y="1403162"/>
            <a:ext cx="1193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20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20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24047" y="1747876"/>
            <a:ext cx="1193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20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20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24047" y="2092590"/>
            <a:ext cx="1193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20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20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4047" y="2782018"/>
            <a:ext cx="1193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2000" b="1" i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2000" b="1" i="1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en-GB" sz="2000" b="1" i="1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8644" y="237737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24047" y="3471446"/>
            <a:ext cx="1193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GB" sz="2000" b="1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2000" b="1" i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0685" y="3053428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6991320" y="1586586"/>
            <a:ext cx="1677838" cy="4581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>
            <a:cxnSpLocks/>
            <a:stCxn id="16" idx="3"/>
          </p:cNvCxnSpPr>
          <p:nvPr/>
        </p:nvCxnSpPr>
        <p:spPr bwMode="auto">
          <a:xfrm flipV="1">
            <a:off x="7017918" y="3078845"/>
            <a:ext cx="1777042" cy="592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>
            <a:cxnSpLocks/>
            <a:stCxn id="14" idx="3"/>
          </p:cNvCxnSpPr>
          <p:nvPr/>
        </p:nvCxnSpPr>
        <p:spPr bwMode="auto">
          <a:xfrm flipV="1">
            <a:off x="7017918" y="2777767"/>
            <a:ext cx="1651240" cy="2043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cxnSpLocks/>
            <a:stCxn id="11" idx="3"/>
          </p:cNvCxnSpPr>
          <p:nvPr/>
        </p:nvCxnSpPr>
        <p:spPr bwMode="auto">
          <a:xfrm>
            <a:off x="7017918" y="1947931"/>
            <a:ext cx="1624642" cy="3402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cxnSpLocks/>
            <a:stCxn id="12" idx="3"/>
          </p:cNvCxnSpPr>
          <p:nvPr/>
        </p:nvCxnSpPr>
        <p:spPr bwMode="auto">
          <a:xfrm>
            <a:off x="7017918" y="2292645"/>
            <a:ext cx="1598045" cy="2539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6" name="Straight Connector 25"/>
          <p:cNvCxnSpPr>
            <a:stCxn id="2" idx="0"/>
            <a:endCxn id="2" idx="4"/>
          </p:cNvCxnSpPr>
          <p:nvPr/>
        </p:nvCxnSpPr>
        <p:spPr bwMode="auto">
          <a:xfrm>
            <a:off x="9937960" y="1181100"/>
            <a:ext cx="0" cy="251460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809925" y="1981200"/>
                <a:ext cx="962516" cy="875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pt-BR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925" y="1981200"/>
                <a:ext cx="962516" cy="875111"/>
              </a:xfrm>
              <a:prstGeom prst="rect">
                <a:avLst/>
              </a:prstGeom>
              <a:blipFill>
                <a:blip r:embed="rId3"/>
                <a:stretch>
                  <a:fillRect l="-633" r="-120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 bwMode="auto">
          <a:xfrm>
            <a:off x="11245940" y="2431144"/>
            <a:ext cx="545262" cy="72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11235390" y="2002653"/>
            <a:ext cx="80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584207" y="1101661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278" y="1452105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28497" y="1752600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99561" y="2069068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99561" y="2514600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en-GB" sz="1800" b="1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99561" y="3048000"/>
            <a:ext cx="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sz="1800" b="1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GB" sz="1800" b="1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33517" y="1788371"/>
            <a:ext cx="60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i="1" dirty="0">
                <a:solidFill>
                  <a:srgbClr val="C00000"/>
                </a:solidFill>
              </a:rPr>
              <a:t>f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250844" y="-4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002060"/>
                </a:solidFill>
                <a:latin typeface="+mn-lt"/>
              </a:rPr>
              <a:t>An Artificial Neuron – Reminder!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447800" y="4834420"/>
                <a:ext cx="2902689" cy="1229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𝐍𝐄𝐓</m:t>
                      </m:r>
                      <m:r>
                        <a:rPr lang="pt-BR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pt-B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834420"/>
                <a:ext cx="2902689" cy="1229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90698" y="4997841"/>
                <a:ext cx="4574457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𝒐𝒖𝒕</m:t>
                      </m:r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𝑵𝑬𝑻</m:t>
                          </m:r>
                        </m:e>
                      </m:d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𝑵𝑬𝑻</m:t>
                              </m:r>
                            </m:sup>
                          </m:sSup>
                        </m:den>
                      </m:f>
                      <m:r>
                        <a:rPr lang="en-GB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698" y="4997841"/>
                <a:ext cx="4574457" cy="816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316319" y="3115807"/>
            <a:ext cx="558730" cy="338554"/>
          </a:xfrm>
          <a:prstGeom prst="rect">
            <a:avLst/>
          </a:prstGeom>
          <a:solidFill>
            <a:srgbClr val="FFFF00"/>
          </a:solidFill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</a:t>
            </a:r>
          </a:p>
        </p:txBody>
      </p:sp>
      <p:sp>
        <p:nvSpPr>
          <p:cNvPr id="8" name="Right Arrow 7"/>
          <p:cNvSpPr/>
          <p:nvPr/>
        </p:nvSpPr>
        <p:spPr>
          <a:xfrm rot="4552930">
            <a:off x="9244775" y="2766269"/>
            <a:ext cx="335727" cy="191231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ight Arrow 36"/>
          <p:cNvSpPr/>
          <p:nvPr/>
        </p:nvSpPr>
        <p:spPr>
          <a:xfrm rot="19068460">
            <a:off x="9885116" y="2886458"/>
            <a:ext cx="335727" cy="191231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71F7C5-2FC7-4D48-99FA-8365C5680A4D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50" name="Picture 6" descr="Najeeb Khan Website">
            <a:extLst>
              <a:ext uri="{FF2B5EF4-FFF2-40B4-BE49-F238E27FC236}">
                <a16:creationId xmlns:a16="http://schemas.microsoft.com/office/drawing/2014/main" id="{98E3B962-8FE4-4A8C-9DF1-5E3832442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9CCC2DD-202C-46EC-BA2B-C43A8A09F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F2D6EBA0-C7A7-48D0-B723-33DB21EB17DB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60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7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uiExpand="1" build="p"/>
      <p:bldP spid="36" grpId="0"/>
      <p:bldP spid="3" grpId="0"/>
      <p:bldP spid="6" grpId="0" animBg="1"/>
      <p:bldP spid="8" grpId="0" animBg="1"/>
      <p:bldP spid="37" grpId="0" animBg="1"/>
      <p:bldP spid="4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022" y="101826"/>
            <a:ext cx="10515600" cy="767822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+mn-lt"/>
              </a:rPr>
              <a:t>Multi-Layer Perceptron - Topology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8136729" y="2296169"/>
            <a:ext cx="1059677" cy="3076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8135306" y="2603815"/>
            <a:ext cx="1061100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8135306" y="2931867"/>
            <a:ext cx="1061100" cy="3076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8135305" y="2306879"/>
            <a:ext cx="1061101" cy="9326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8135306" y="3239513"/>
            <a:ext cx="1061100" cy="159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8136729" y="4203263"/>
            <a:ext cx="1059676" cy="3090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8136729" y="2603815"/>
            <a:ext cx="1059677" cy="96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8141006" y="3253014"/>
            <a:ext cx="1061100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141006" y="3883355"/>
            <a:ext cx="1061100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141006" y="4533108"/>
            <a:ext cx="1061100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742625" y="2619154"/>
            <a:ext cx="1060386" cy="9484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5" idx="3"/>
          </p:cNvCxnSpPr>
          <p:nvPr/>
        </p:nvCxnSpPr>
        <p:spPr>
          <a:xfrm>
            <a:off x="8133853" y="2293299"/>
            <a:ext cx="1067540" cy="29089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8135306" y="2931867"/>
            <a:ext cx="1061099" cy="943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8135306" y="3875211"/>
            <a:ext cx="1061099" cy="96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8136729" y="2296169"/>
            <a:ext cx="1059676" cy="15790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8136729" y="3239513"/>
            <a:ext cx="1059677" cy="96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8135306" y="2603815"/>
            <a:ext cx="1061100" cy="22351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8136729" y="2603815"/>
            <a:ext cx="1059677" cy="159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" idx="6"/>
            <a:endCxn id="15" idx="2"/>
          </p:cNvCxnSpPr>
          <p:nvPr/>
        </p:nvCxnSpPr>
        <p:spPr>
          <a:xfrm>
            <a:off x="9743337" y="2603815"/>
            <a:ext cx="1059674" cy="16008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15" idx="2"/>
          </p:cNvCxnSpPr>
          <p:nvPr/>
        </p:nvCxnSpPr>
        <p:spPr>
          <a:xfrm>
            <a:off x="9753662" y="3896580"/>
            <a:ext cx="1049349" cy="308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77" idx="6"/>
          </p:cNvCxnSpPr>
          <p:nvPr/>
        </p:nvCxnSpPr>
        <p:spPr>
          <a:xfrm flipH="1">
            <a:off x="9757947" y="3563021"/>
            <a:ext cx="1044709" cy="16673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15" idx="2"/>
          </p:cNvCxnSpPr>
          <p:nvPr/>
        </p:nvCxnSpPr>
        <p:spPr>
          <a:xfrm flipV="1">
            <a:off x="9742625" y="4204646"/>
            <a:ext cx="1060386" cy="3322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0" idx="6"/>
            <a:endCxn id="15" idx="2"/>
          </p:cNvCxnSpPr>
          <p:nvPr/>
        </p:nvCxnSpPr>
        <p:spPr>
          <a:xfrm>
            <a:off x="9743337" y="3239513"/>
            <a:ext cx="1059674" cy="9651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8136729" y="2296169"/>
            <a:ext cx="1059676" cy="22161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8135306" y="2931867"/>
            <a:ext cx="1061099" cy="15804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132812" y="3563696"/>
            <a:ext cx="1060386" cy="9484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9733717" y="3553903"/>
            <a:ext cx="1060386" cy="3322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743337" y="3239513"/>
            <a:ext cx="1059674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77" idx="6"/>
          </p:cNvCxnSpPr>
          <p:nvPr/>
        </p:nvCxnSpPr>
        <p:spPr>
          <a:xfrm flipH="1">
            <a:off x="9757947" y="4217932"/>
            <a:ext cx="1041858" cy="10124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12" idx="6"/>
          </p:cNvCxnSpPr>
          <p:nvPr/>
        </p:nvCxnSpPr>
        <p:spPr>
          <a:xfrm flipH="1">
            <a:off x="9743336" y="3553903"/>
            <a:ext cx="1059319" cy="9583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700893" y="205261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700893" y="395970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700893" y="332401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699470" y="268831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699470" y="459540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9196406" y="236026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9196406" y="299595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9196405" y="3631656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9196405" y="4268737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803011" y="332401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0803011" y="3961091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222129" y="5997721"/>
            <a:ext cx="1548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2000" b="1" i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853313" y="6027003"/>
            <a:ext cx="1281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C00000"/>
                </a:solidFill>
              </a:rPr>
              <a:t>j</a:t>
            </a:r>
          </a:p>
          <a:p>
            <a:pPr algn="ctr"/>
            <a:r>
              <a:rPr lang="en-GB" sz="2000" b="1" dirty="0">
                <a:solidFill>
                  <a:srgbClr val="C00000"/>
                </a:solidFill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428776" y="6044209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C00000"/>
                </a:solidFill>
              </a:rPr>
              <a:t>k</a:t>
            </a:r>
          </a:p>
          <a:p>
            <a:pPr algn="ctr"/>
            <a:r>
              <a:rPr lang="en-GB" sz="2000" b="1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1320" y="965896"/>
            <a:ext cx="704129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neural network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topology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of the ANN. The means: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layers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neurons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each layer.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between the neurons and their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 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used for the neurons.</a:t>
            </a: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our MLP: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There are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layers –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),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number of neurons in each layer is: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input – </a:t>
            </a:r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hidden - </a:t>
            </a:r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and output – </a:t>
            </a:r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input layer neurons are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neurons – denoted by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 They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for the hidden and output neurons is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function.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This is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feed-forward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network so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of the connections (weights) is always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– from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44" name="Connection Arrow"/>
          <p:cNvCxnSpPr/>
          <p:nvPr/>
        </p:nvCxnSpPr>
        <p:spPr>
          <a:xfrm>
            <a:off x="8133842" y="3567360"/>
            <a:ext cx="1059676" cy="307646"/>
          </a:xfrm>
          <a:prstGeom prst="straightConnector1">
            <a:avLst/>
          </a:prstGeom>
          <a:ln w="41275">
            <a:solidFill>
              <a:srgbClr val="D18C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139911" y="3571537"/>
            <a:ext cx="1059676" cy="3090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dentity Neuron"/>
          <p:cNvSpPr/>
          <p:nvPr/>
        </p:nvSpPr>
        <p:spPr>
          <a:xfrm>
            <a:off x="7698017" y="2049744"/>
            <a:ext cx="435836" cy="487110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625" y="947401"/>
            <a:ext cx="2161475" cy="1438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42574" y="1026104"/>
                <a:ext cx="157581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574" y="1026104"/>
                <a:ext cx="1575816" cy="525016"/>
              </a:xfrm>
              <a:prstGeom prst="rect">
                <a:avLst/>
              </a:prstGeom>
              <a:blipFill>
                <a:blip r:embed="rId4"/>
                <a:stretch>
                  <a:fillRect l="-388" r="-27907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8964560" y="5068506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834130" y="2197283"/>
            <a:ext cx="181155" cy="199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/>
          <p:cNvSpPr/>
          <p:nvPr/>
        </p:nvSpPr>
        <p:spPr>
          <a:xfrm>
            <a:off x="7705170" y="52278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9211016" y="4986855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8" name="Straight Connector 77"/>
          <p:cNvCxnSpPr/>
          <p:nvPr/>
        </p:nvCxnSpPr>
        <p:spPr>
          <a:xfrm>
            <a:off x="8138488" y="2947393"/>
            <a:ext cx="1072528" cy="2283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77" idx="2"/>
          </p:cNvCxnSpPr>
          <p:nvPr/>
        </p:nvCxnSpPr>
        <p:spPr>
          <a:xfrm>
            <a:off x="8143123" y="3601487"/>
            <a:ext cx="1067893" cy="16289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77" idx="2"/>
          </p:cNvCxnSpPr>
          <p:nvPr/>
        </p:nvCxnSpPr>
        <p:spPr>
          <a:xfrm>
            <a:off x="8128502" y="4225442"/>
            <a:ext cx="1082514" cy="10049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77" idx="2"/>
          </p:cNvCxnSpPr>
          <p:nvPr/>
        </p:nvCxnSpPr>
        <p:spPr>
          <a:xfrm>
            <a:off x="8115132" y="4829371"/>
            <a:ext cx="1095884" cy="4010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7" idx="2"/>
          </p:cNvCxnSpPr>
          <p:nvPr/>
        </p:nvCxnSpPr>
        <p:spPr>
          <a:xfrm flipV="1">
            <a:off x="8143123" y="5230410"/>
            <a:ext cx="1067893" cy="221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969823" y="4345344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965254" y="3710670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960685" y="3085828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956116" y="2431490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81155" y="3418580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571322" y="4041750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8132766" y="4543728"/>
            <a:ext cx="1066821" cy="9509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8132410" y="3881673"/>
            <a:ext cx="1033396" cy="16062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8153103" y="3279062"/>
            <a:ext cx="1027313" cy="22011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167285" y="2666114"/>
            <a:ext cx="1017586" cy="28141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1253015" y="2974678"/>
            <a:ext cx="5334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 algn="ctr"/>
            <a:endParaRPr lang="en-GB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pPr algn="ctr"/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616311" y="2981452"/>
            <a:ext cx="62730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pPr algn="ctr"/>
            <a:endParaRPr lang="en-GB" sz="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endParaRPr lang="en-GB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02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4248A03-64E8-4C95-9BFF-B8873F82A750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04" name="Picture 6" descr="Najeeb Khan Website">
            <a:extLst>
              <a:ext uri="{FF2B5EF4-FFF2-40B4-BE49-F238E27FC236}">
                <a16:creationId xmlns:a16="http://schemas.microsoft.com/office/drawing/2014/main" id="{DB108889-323B-4FA3-A0FC-D0D52C5C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46974E0E-D549-411B-9BD4-C2BB9CDEF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5" name="Slide Number Placeholder 2">
            <a:extLst>
              <a:ext uri="{FF2B5EF4-FFF2-40B4-BE49-F238E27FC236}">
                <a16:creationId xmlns:a16="http://schemas.microsoft.com/office/drawing/2014/main" id="{C8E633DC-94C4-4975-8ECD-2BAC9877A206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61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55" grpId="0" animBg="1"/>
      <p:bldP spid="18" grpId="0"/>
      <p:bldP spid="72" grpId="0"/>
      <p:bldP spid="31" grpId="0" animBg="1"/>
      <p:bldP spid="83" grpId="0"/>
      <p:bldP spid="84" grpId="0"/>
      <p:bldP spid="87" grpId="0"/>
      <p:bldP spid="88" grpId="0"/>
      <p:bldP spid="89" grpId="0"/>
      <p:bldP spid="91" grpId="0"/>
      <p:bldP spid="100" grpId="0"/>
      <p:bldP spid="101" grpId="0"/>
      <p:bldP spid="10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95268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Hot Encoding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1"/>
            <a:ext cx="10974600" cy="4037619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Suppose you want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(of any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unseen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items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(for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images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oranges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bananas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one hot encoding you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all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neurons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 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you need </a:t>
            </a:r>
            <a:r>
              <a:rPr lang="en-GB" sz="2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neurons.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our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you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to the class </a:t>
            </a:r>
            <a:r>
              <a:rPr lang="en-GB" sz="2000" b="1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Orange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010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to </a:t>
            </a:r>
            <a:r>
              <a:rPr lang="en-GB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Banana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001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to </a:t>
            </a:r>
            <a:r>
              <a:rPr lang="en-GB" sz="2000" b="1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One-Hot Encoding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often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used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training examples. 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are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one hot encoding for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toy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example.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7EB98-4F61-47C9-98F6-40377DADE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32" y="3822275"/>
            <a:ext cx="3676185" cy="2502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99493-E843-482E-9527-4D737416DC61}"/>
              </a:ext>
            </a:extLst>
          </p:cNvPr>
          <p:cNvSpPr txBox="1"/>
          <p:nvPr/>
        </p:nvSpPr>
        <p:spPr>
          <a:xfrm>
            <a:off x="5567530" y="3852656"/>
            <a:ext cx="129837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Orange</a:t>
            </a:r>
          </a:p>
          <a:p>
            <a:pPr algn="ctr"/>
            <a:endParaRPr lang="en-GB" sz="1200" b="1" dirty="0">
              <a:solidFill>
                <a:srgbClr val="CC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endParaRPr lang="en-GB" sz="1500" b="1" dirty="0">
              <a:solidFill>
                <a:srgbClr val="CC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pPr algn="ctr"/>
            <a:endParaRPr lang="en-GB" sz="1500" b="1" dirty="0">
              <a:solidFill>
                <a:srgbClr val="CC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110063-9EA9-457D-B7CD-23CE6480C2FC}"/>
              </a:ext>
            </a:extLst>
          </p:cNvPr>
          <p:cNvSpPr txBox="1"/>
          <p:nvPr/>
        </p:nvSpPr>
        <p:spPr>
          <a:xfrm>
            <a:off x="6634330" y="3852656"/>
            <a:ext cx="129837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Banana</a:t>
            </a:r>
          </a:p>
          <a:p>
            <a:pPr algn="ctr"/>
            <a:endParaRPr lang="en-GB" sz="12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pPr algn="ctr"/>
            <a:endParaRPr lang="en-GB" sz="15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endParaRPr lang="en-GB" sz="15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AAD29B-49E1-4E31-93C1-A2EB179C0965}"/>
              </a:ext>
            </a:extLst>
          </p:cNvPr>
          <p:cNvSpPr txBox="1"/>
          <p:nvPr/>
        </p:nvSpPr>
        <p:spPr>
          <a:xfrm>
            <a:off x="7693222" y="3861266"/>
            <a:ext cx="129837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Apple</a:t>
            </a:r>
          </a:p>
          <a:p>
            <a:pPr algn="ctr"/>
            <a:endParaRPr lang="en-GB" sz="12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pPr algn="ctr"/>
            <a:endParaRPr lang="en-GB" sz="15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pPr algn="ctr"/>
            <a:endParaRPr lang="en-GB" sz="15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2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3FDF4C-DDD7-4F85-9557-957D08C16DD9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4" name="Picture 6" descr="Najeeb Khan Website">
            <a:extLst>
              <a:ext uri="{FF2B5EF4-FFF2-40B4-BE49-F238E27FC236}">
                <a16:creationId xmlns:a16="http://schemas.microsoft.com/office/drawing/2014/main" id="{0497C61E-998B-42F8-BECB-611A4235C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6D806-797D-4037-B491-DB2A588BA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F50AAFF5-3D7C-4063-B3F8-BB7ADAB8320C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62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95268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Alternative to One Hot Encoding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1"/>
            <a:ext cx="10974600" cy="4037619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hot encoding is the most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hot encoding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called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alternative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to have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output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is shown below.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our case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output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the input is an </a:t>
            </a:r>
            <a:r>
              <a:rPr lang="en-GB" sz="2000" b="1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Orange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a </a:t>
            </a:r>
            <a:r>
              <a:rPr lang="en-GB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Banana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an 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often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called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mathematical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why </a:t>
            </a:r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preferred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99493-E843-482E-9527-4D737416DC61}"/>
              </a:ext>
            </a:extLst>
          </p:cNvPr>
          <p:cNvSpPr txBox="1"/>
          <p:nvPr/>
        </p:nvSpPr>
        <p:spPr>
          <a:xfrm>
            <a:off x="7848600" y="4649955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Orange -1</a:t>
            </a:r>
          </a:p>
          <a:p>
            <a:r>
              <a:rPr lang="en-GB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Banana 0</a:t>
            </a:r>
          </a:p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Apple 1</a:t>
            </a:r>
          </a:p>
        </p:txBody>
      </p:sp>
      <p:pic>
        <p:nvPicPr>
          <p:cNvPr id="1028" name="Picture 4" descr="Image result for neural network">
            <a:extLst>
              <a:ext uri="{FF2B5EF4-FFF2-40B4-BE49-F238E27FC236}">
                <a16:creationId xmlns:a16="http://schemas.microsoft.com/office/drawing/2014/main" id="{C72773FB-30DA-4E98-BEF7-817C66C91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980" y="3686175"/>
            <a:ext cx="47625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48506-DFD4-48BD-907A-EB6F8F44E833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6B66D920-D015-4589-BBFB-1A328366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59A3A3-CED5-46B1-B1F5-3BEF5E053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56F6BB2-B324-4F62-9E37-C3CD5C1CD6B4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63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3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022" y="0"/>
            <a:ext cx="10515600" cy="767822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+mn-lt"/>
              </a:rPr>
              <a:t>Multi-Layer Perceptron – Pre-Training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7982512" y="2296169"/>
            <a:ext cx="1059677" cy="3076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7981089" y="2603815"/>
            <a:ext cx="1061100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7981089" y="2931867"/>
            <a:ext cx="1061100" cy="3076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7981088" y="2306879"/>
            <a:ext cx="1061101" cy="9326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7981089" y="3239513"/>
            <a:ext cx="1061100" cy="159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7982512" y="4203263"/>
            <a:ext cx="1059676" cy="3090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7982512" y="2603815"/>
            <a:ext cx="1059677" cy="96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986789" y="3253014"/>
            <a:ext cx="1061100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986789" y="3883355"/>
            <a:ext cx="1061100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986789" y="4533108"/>
            <a:ext cx="1061100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588408" y="2619154"/>
            <a:ext cx="1060386" cy="9484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68509" y="2238422"/>
            <a:ext cx="1067540" cy="29089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7981089" y="2931867"/>
            <a:ext cx="1061099" cy="943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7981089" y="3875211"/>
            <a:ext cx="1061099" cy="96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7982512" y="2296169"/>
            <a:ext cx="1059676" cy="15790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7982512" y="3239513"/>
            <a:ext cx="1059677" cy="96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7981089" y="2603815"/>
            <a:ext cx="1061100" cy="22351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7982512" y="2603815"/>
            <a:ext cx="1059677" cy="159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" idx="6"/>
            <a:endCxn id="15" idx="2"/>
          </p:cNvCxnSpPr>
          <p:nvPr/>
        </p:nvCxnSpPr>
        <p:spPr>
          <a:xfrm>
            <a:off x="9589120" y="2603815"/>
            <a:ext cx="1059674" cy="16008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15" idx="2"/>
          </p:cNvCxnSpPr>
          <p:nvPr/>
        </p:nvCxnSpPr>
        <p:spPr>
          <a:xfrm>
            <a:off x="9599445" y="3896580"/>
            <a:ext cx="1049349" cy="308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77" idx="6"/>
          </p:cNvCxnSpPr>
          <p:nvPr/>
        </p:nvCxnSpPr>
        <p:spPr>
          <a:xfrm flipH="1">
            <a:off x="9603730" y="3563021"/>
            <a:ext cx="1044709" cy="16673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15" idx="2"/>
          </p:cNvCxnSpPr>
          <p:nvPr/>
        </p:nvCxnSpPr>
        <p:spPr>
          <a:xfrm flipV="1">
            <a:off x="9588408" y="4204646"/>
            <a:ext cx="1060386" cy="3322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0" idx="6"/>
            <a:endCxn id="15" idx="2"/>
          </p:cNvCxnSpPr>
          <p:nvPr/>
        </p:nvCxnSpPr>
        <p:spPr>
          <a:xfrm>
            <a:off x="9589120" y="3239513"/>
            <a:ext cx="1059674" cy="9651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7982512" y="2296169"/>
            <a:ext cx="1059676" cy="22161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7981089" y="2931867"/>
            <a:ext cx="1061099" cy="15804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978595" y="3563696"/>
            <a:ext cx="1060386" cy="9484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9579500" y="3553903"/>
            <a:ext cx="1060386" cy="3322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589120" y="3239513"/>
            <a:ext cx="1059674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77" idx="6"/>
          </p:cNvCxnSpPr>
          <p:nvPr/>
        </p:nvCxnSpPr>
        <p:spPr>
          <a:xfrm flipH="1">
            <a:off x="9603730" y="4217932"/>
            <a:ext cx="1041858" cy="10124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12" idx="6"/>
          </p:cNvCxnSpPr>
          <p:nvPr/>
        </p:nvCxnSpPr>
        <p:spPr>
          <a:xfrm flipH="1">
            <a:off x="9589119" y="3553903"/>
            <a:ext cx="1059319" cy="9583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546676" y="205261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546676" y="395970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546676" y="332401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545253" y="268831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545253" y="459540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9042189" y="236026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9042189" y="299595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9042188" y="3631656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9042188" y="4268737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648794" y="332401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0648794" y="3961091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010400" y="5997721"/>
            <a:ext cx="1548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err="1">
                <a:solidFill>
                  <a:srgbClr val="C00000"/>
                </a:solidFill>
              </a:rPr>
              <a:t>i</a:t>
            </a:r>
            <a:endParaRPr lang="en-GB" sz="2000" b="1" i="1" dirty="0">
              <a:solidFill>
                <a:srgbClr val="C00000"/>
              </a:solidFill>
            </a:endParaRPr>
          </a:p>
          <a:p>
            <a:pPr algn="ctr"/>
            <a:r>
              <a:rPr lang="en-GB" sz="2000" b="1" dirty="0">
                <a:solidFill>
                  <a:srgbClr val="C00000"/>
                </a:solidFill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700913" y="6027003"/>
            <a:ext cx="1281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C00000"/>
                </a:solidFill>
              </a:rPr>
              <a:t>j</a:t>
            </a:r>
          </a:p>
          <a:p>
            <a:pPr algn="ctr"/>
            <a:r>
              <a:rPr lang="en-GB" sz="2000" b="1" dirty="0">
                <a:solidFill>
                  <a:srgbClr val="C00000"/>
                </a:solidFill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61411" y="60198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C00000"/>
                </a:solidFill>
              </a:rPr>
              <a:t>k</a:t>
            </a:r>
          </a:p>
          <a:p>
            <a:pPr algn="ctr"/>
            <a:r>
              <a:rPr lang="en-GB" sz="2000" b="1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1320" y="762000"/>
            <a:ext cx="713810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 that if we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(as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for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if we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be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Randomize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shuffle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the training examples.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all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η</a:t>
            </a: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(Greek letter </a:t>
            </a:r>
            <a:r>
              <a:rPr lang="en-GB" sz="20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</a:t>
            </a:r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usually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set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0.2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how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used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(Greek letter </a:t>
            </a:r>
            <a:r>
              <a:rPr lang="en-GB" sz="20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</a:t>
            </a:r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usually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set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0.2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determine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how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leeway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neurons.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Another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More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7999351" y="3577628"/>
            <a:ext cx="1059676" cy="3090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810343" y="5068506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550953" y="52278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9056799" y="4986855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8" name="Straight Connector 77"/>
          <p:cNvCxnSpPr>
            <a:endCxn id="77" idx="2"/>
          </p:cNvCxnSpPr>
          <p:nvPr/>
        </p:nvCxnSpPr>
        <p:spPr>
          <a:xfrm>
            <a:off x="7984271" y="2947393"/>
            <a:ext cx="1072528" cy="22830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77" idx="2"/>
          </p:cNvCxnSpPr>
          <p:nvPr/>
        </p:nvCxnSpPr>
        <p:spPr>
          <a:xfrm>
            <a:off x="7988906" y="3601487"/>
            <a:ext cx="1067893" cy="16289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77" idx="2"/>
          </p:cNvCxnSpPr>
          <p:nvPr/>
        </p:nvCxnSpPr>
        <p:spPr>
          <a:xfrm>
            <a:off x="7974285" y="4225442"/>
            <a:ext cx="1082514" cy="10049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77" idx="2"/>
          </p:cNvCxnSpPr>
          <p:nvPr/>
        </p:nvCxnSpPr>
        <p:spPr>
          <a:xfrm>
            <a:off x="7960915" y="4829371"/>
            <a:ext cx="1095884" cy="4010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7" idx="2"/>
          </p:cNvCxnSpPr>
          <p:nvPr/>
        </p:nvCxnSpPr>
        <p:spPr>
          <a:xfrm flipV="1">
            <a:off x="7988906" y="5230410"/>
            <a:ext cx="1067893" cy="221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815606" y="4345344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811037" y="3710670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806468" y="3085828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801899" y="2431490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439400" y="3418580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412997" y="4041750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47637" y="540543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</a:p>
          <a:p>
            <a:pPr algn="ctr"/>
            <a:r>
              <a:rPr lang="en-GB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X 5 = 30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723192" y="4913927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</a:p>
          <a:p>
            <a:pPr algn="ctr"/>
            <a:r>
              <a:rPr lang="en-GB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X 2 = 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25199" y="2955014"/>
            <a:ext cx="5334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 algn="ctr"/>
            <a:endParaRPr lang="en-GB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pPr algn="ctr"/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488495" y="2961788"/>
            <a:ext cx="62730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pPr algn="ctr"/>
            <a:endParaRPr lang="en-GB" sz="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endParaRPr lang="en-GB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7976785" y="4521740"/>
            <a:ext cx="1066821" cy="95096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7976429" y="3871235"/>
            <a:ext cx="1063876" cy="15947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7997122" y="3257074"/>
            <a:ext cx="1027313" cy="22011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8011304" y="2644126"/>
            <a:ext cx="1017586" cy="28141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EDB23C-EA7D-4934-A2F1-5CAFCAD09445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04" name="Picture 6" descr="Najeeb Khan Website">
            <a:extLst>
              <a:ext uri="{FF2B5EF4-FFF2-40B4-BE49-F238E27FC236}">
                <a16:creationId xmlns:a16="http://schemas.microsoft.com/office/drawing/2014/main" id="{52E45518-6B31-4EFF-BC39-C181C9F7A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9561F9B-831B-4929-971B-C4D2643FD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0" name="Slide Number Placeholder 2">
            <a:extLst>
              <a:ext uri="{FF2B5EF4-FFF2-40B4-BE49-F238E27FC236}">
                <a16:creationId xmlns:a16="http://schemas.microsoft.com/office/drawing/2014/main" id="{D7A6853E-C3EC-4224-9388-8F6BDDCA137B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64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2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72" grpId="0"/>
      <p:bldP spid="83" grpId="0"/>
      <p:bldP spid="84" grpId="0"/>
      <p:bldP spid="87" grpId="0"/>
      <p:bldP spid="88" grpId="0"/>
      <p:bldP spid="89" grpId="0"/>
      <p:bldP spid="91" grpId="0"/>
      <p:bldP spid="10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54" y="119026"/>
            <a:ext cx="7435645" cy="6018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Multi-Layer Perceptron 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5575551" y="2017951"/>
            <a:ext cx="1059677" cy="307646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5574128" y="2325597"/>
            <a:ext cx="1061100" cy="328052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5574128" y="2653649"/>
            <a:ext cx="1061100" cy="3076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5574127" y="2028661"/>
            <a:ext cx="1061101" cy="9326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5574128" y="2961295"/>
            <a:ext cx="1061100" cy="159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5575551" y="3925045"/>
            <a:ext cx="1059676" cy="3090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5575551" y="2325597"/>
            <a:ext cx="1059677" cy="96375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1" idx="2"/>
          </p:cNvCxnSpPr>
          <p:nvPr/>
        </p:nvCxnSpPr>
        <p:spPr>
          <a:xfrm>
            <a:off x="5575551" y="3289347"/>
            <a:ext cx="1059676" cy="3076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79828" y="2974796"/>
            <a:ext cx="1061100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579828" y="3605137"/>
            <a:ext cx="1061100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579828" y="4254890"/>
            <a:ext cx="1061100" cy="328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7181447" y="2340936"/>
            <a:ext cx="1060386" cy="160650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3" idx="2"/>
          </p:cNvCxnSpPr>
          <p:nvPr/>
        </p:nvCxnSpPr>
        <p:spPr>
          <a:xfrm>
            <a:off x="7181447" y="2333894"/>
            <a:ext cx="1060387" cy="977853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5574128" y="2653649"/>
            <a:ext cx="1061099" cy="9433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5574128" y="3596993"/>
            <a:ext cx="1061099" cy="96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5575551" y="2017951"/>
            <a:ext cx="1059676" cy="15790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5575551" y="2961295"/>
            <a:ext cx="1059677" cy="963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5574128" y="2325597"/>
            <a:ext cx="1061100" cy="2235146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5575551" y="2325597"/>
            <a:ext cx="1059677" cy="1599448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6"/>
            <a:endCxn id="13" idx="2"/>
          </p:cNvCxnSpPr>
          <p:nvPr/>
        </p:nvCxnSpPr>
        <p:spPr>
          <a:xfrm>
            <a:off x="7182159" y="2961295"/>
            <a:ext cx="1059675" cy="350452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4" idx="2"/>
          </p:cNvCxnSpPr>
          <p:nvPr/>
        </p:nvCxnSpPr>
        <p:spPr>
          <a:xfrm flipV="1">
            <a:off x="7200545" y="3947445"/>
            <a:ext cx="1041288" cy="2892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558296" y="4573927"/>
            <a:ext cx="1049349" cy="308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2"/>
            <a:endCxn id="12" idx="6"/>
          </p:cNvCxnSpPr>
          <p:nvPr/>
        </p:nvCxnSpPr>
        <p:spPr>
          <a:xfrm flipH="1">
            <a:off x="7182158" y="3311747"/>
            <a:ext cx="1059676" cy="922327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3"/>
          </p:cNvCxnSpPr>
          <p:nvPr/>
        </p:nvCxnSpPr>
        <p:spPr>
          <a:xfrm>
            <a:off x="5575551" y="3925045"/>
            <a:ext cx="1036204" cy="9660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2"/>
          </p:cNvCxnSpPr>
          <p:nvPr/>
        </p:nvCxnSpPr>
        <p:spPr>
          <a:xfrm flipV="1">
            <a:off x="7163771" y="3947445"/>
            <a:ext cx="1078062" cy="9061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5575551" y="2017951"/>
            <a:ext cx="1059676" cy="22161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5574128" y="2653649"/>
            <a:ext cx="1061099" cy="15804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571634" y="3285478"/>
            <a:ext cx="1060386" cy="9484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4" idx="2"/>
          </p:cNvCxnSpPr>
          <p:nvPr/>
        </p:nvCxnSpPr>
        <p:spPr>
          <a:xfrm>
            <a:off x="7172539" y="3607967"/>
            <a:ext cx="1069294" cy="3394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7182159" y="2961295"/>
            <a:ext cx="1059674" cy="9861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2"/>
            <a:endCxn id="11" idx="6"/>
          </p:cNvCxnSpPr>
          <p:nvPr/>
        </p:nvCxnSpPr>
        <p:spPr>
          <a:xfrm flipH="1">
            <a:off x="7182158" y="3311747"/>
            <a:ext cx="1059676" cy="285246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" idx="3"/>
          </p:cNvCxnSpPr>
          <p:nvPr/>
        </p:nvCxnSpPr>
        <p:spPr>
          <a:xfrm flipH="1" flipV="1">
            <a:off x="5575551" y="2017951"/>
            <a:ext cx="1035881" cy="287098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139715" y="177439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139715" y="36814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139715" y="304579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138292" y="241009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138292" y="431718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6635228" y="20820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635228" y="271774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635227" y="335343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635227" y="3990519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8241834" y="306819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41833" y="370389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4928931" y="1219200"/>
            <a:ext cx="92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324600" y="1548825"/>
            <a:ext cx="111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924800" y="1853625"/>
            <a:ext cx="117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80919" y="1796716"/>
            <a:ext cx="581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261576" y="2422064"/>
            <a:ext cx="60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73315" y="3052540"/>
            <a:ext cx="688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173315" y="3676163"/>
            <a:ext cx="688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61576" y="4299142"/>
            <a:ext cx="60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215499" y="3102744"/>
            <a:ext cx="85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0.821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185076" y="3728713"/>
            <a:ext cx="99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0.341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836792" y="1942965"/>
            <a:ext cx="231820" cy="14997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ight Arrow 71"/>
          <p:cNvSpPr/>
          <p:nvPr/>
        </p:nvSpPr>
        <p:spPr>
          <a:xfrm>
            <a:off x="4836792" y="2566097"/>
            <a:ext cx="231820" cy="14997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ight Arrow 72"/>
          <p:cNvSpPr/>
          <p:nvPr/>
        </p:nvSpPr>
        <p:spPr>
          <a:xfrm>
            <a:off x="4836792" y="3189229"/>
            <a:ext cx="231820" cy="14997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ight Arrow 73"/>
          <p:cNvSpPr/>
          <p:nvPr/>
        </p:nvSpPr>
        <p:spPr>
          <a:xfrm>
            <a:off x="4836792" y="3812361"/>
            <a:ext cx="231820" cy="14997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ight Arrow 74"/>
          <p:cNvSpPr/>
          <p:nvPr/>
        </p:nvSpPr>
        <p:spPr>
          <a:xfrm>
            <a:off x="4836792" y="4435493"/>
            <a:ext cx="231820" cy="14997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ight Arrow 76"/>
          <p:cNvSpPr/>
          <p:nvPr/>
        </p:nvSpPr>
        <p:spPr>
          <a:xfrm>
            <a:off x="8898830" y="3227862"/>
            <a:ext cx="231820" cy="14997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ight Arrow 77"/>
          <p:cNvSpPr/>
          <p:nvPr/>
        </p:nvSpPr>
        <p:spPr>
          <a:xfrm>
            <a:off x="8898830" y="3842436"/>
            <a:ext cx="231820" cy="14997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/>
          <p:cNvSpPr txBox="1"/>
          <p:nvPr/>
        </p:nvSpPr>
        <p:spPr>
          <a:xfrm>
            <a:off x="10297470" y="3104587"/>
            <a:ext cx="173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238428" y="3743609"/>
            <a:ext cx="34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863366" y="3078821"/>
            <a:ext cx="85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0.179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87157" y="3743609"/>
            <a:ext cx="85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-0.341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185076" y="3078821"/>
            <a:ext cx="748552" cy="1064898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0847860" y="3092443"/>
            <a:ext cx="853677" cy="1059138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/>
          <p:cNvSpPr/>
          <p:nvPr/>
        </p:nvSpPr>
        <p:spPr>
          <a:xfrm>
            <a:off x="10107410" y="3092443"/>
            <a:ext cx="589429" cy="1050054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9144000" y="2786329"/>
            <a:ext cx="851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042510" y="2786329"/>
            <a:ext cx="851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899058" y="2794319"/>
            <a:ext cx="636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</a:p>
        </p:txBody>
      </p:sp>
      <p:cxnSp>
        <p:nvCxnSpPr>
          <p:cNvPr id="41" name="Curved Connector 40"/>
          <p:cNvCxnSpPr>
            <a:stCxn id="89" idx="2"/>
          </p:cNvCxnSpPr>
          <p:nvPr/>
        </p:nvCxnSpPr>
        <p:spPr>
          <a:xfrm rot="5400000">
            <a:off x="9222552" y="4165474"/>
            <a:ext cx="2066040" cy="2038254"/>
          </a:xfrm>
          <a:prstGeom prst="curvedConnector3">
            <a:avLst>
              <a:gd name="adj1" fmla="val 9996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7816544" y="4383480"/>
            <a:ext cx="87194" cy="11173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6193229" y="4812442"/>
            <a:ext cx="393462" cy="7174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613608"/>
              </p:ext>
            </p:extLst>
          </p:nvPr>
        </p:nvGraphicFramePr>
        <p:xfrm>
          <a:off x="530435" y="938681"/>
          <a:ext cx="3234012" cy="370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39002">
                  <a:extLst>
                    <a:ext uri="{9D8B030D-6E8A-4147-A177-3AD203B41FA5}">
                      <a16:colId xmlns:a16="http://schemas.microsoft.com/office/drawing/2014/main" val="3385654291"/>
                    </a:ext>
                  </a:extLst>
                </a:gridCol>
                <a:gridCol w="539002">
                  <a:extLst>
                    <a:ext uri="{9D8B030D-6E8A-4147-A177-3AD203B41FA5}">
                      <a16:colId xmlns:a16="http://schemas.microsoft.com/office/drawing/2014/main" val="1324602530"/>
                    </a:ext>
                  </a:extLst>
                </a:gridCol>
                <a:gridCol w="539002">
                  <a:extLst>
                    <a:ext uri="{9D8B030D-6E8A-4147-A177-3AD203B41FA5}">
                      <a16:colId xmlns:a16="http://schemas.microsoft.com/office/drawing/2014/main" val="3895285571"/>
                    </a:ext>
                  </a:extLst>
                </a:gridCol>
                <a:gridCol w="539002">
                  <a:extLst>
                    <a:ext uri="{9D8B030D-6E8A-4147-A177-3AD203B41FA5}">
                      <a16:colId xmlns:a16="http://schemas.microsoft.com/office/drawing/2014/main" val="299086580"/>
                    </a:ext>
                  </a:extLst>
                </a:gridCol>
                <a:gridCol w="539002">
                  <a:extLst>
                    <a:ext uri="{9D8B030D-6E8A-4147-A177-3AD203B41FA5}">
                      <a16:colId xmlns:a16="http://schemas.microsoft.com/office/drawing/2014/main" val="1089097331"/>
                    </a:ext>
                  </a:extLst>
                </a:gridCol>
                <a:gridCol w="539002">
                  <a:extLst>
                    <a:ext uri="{9D8B030D-6E8A-4147-A177-3AD203B41FA5}">
                      <a16:colId xmlns:a16="http://schemas.microsoft.com/office/drawing/2014/main" val="1922405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7030A0"/>
                          </a:solidFill>
                        </a:rPr>
                        <a:t>0.5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7030A0"/>
                          </a:solidFill>
                        </a:rPr>
                        <a:t>2.5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7030A0"/>
                          </a:solidFill>
                        </a:rPr>
                        <a:t>9.3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7030A0"/>
                          </a:solidFill>
                        </a:rPr>
                        <a:t>1.1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7030A0"/>
                          </a:solidFill>
                        </a:rPr>
                        <a:t>1.2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rgbClr val="7030A0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121425"/>
                  </a:ext>
                </a:extLst>
              </a:tr>
            </a:tbl>
          </a:graphicData>
        </a:graphic>
      </p:graphicFrame>
      <p:sp>
        <p:nvSpPr>
          <p:cNvPr id="136" name="TextBox 135"/>
          <p:cNvSpPr txBox="1"/>
          <p:nvPr/>
        </p:nvSpPr>
        <p:spPr>
          <a:xfrm>
            <a:off x="475481" y="1295400"/>
            <a:ext cx="133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1</a:t>
            </a:r>
          </a:p>
        </p:txBody>
      </p:sp>
      <p:graphicFrame>
        <p:nvGraphicFramePr>
          <p:cNvPr id="137" name="Tab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024540"/>
              </p:ext>
            </p:extLst>
          </p:nvPr>
        </p:nvGraphicFramePr>
        <p:xfrm>
          <a:off x="3825516" y="938681"/>
          <a:ext cx="769738" cy="370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84869">
                  <a:extLst>
                    <a:ext uri="{9D8B030D-6E8A-4147-A177-3AD203B41FA5}">
                      <a16:colId xmlns:a16="http://schemas.microsoft.com/office/drawing/2014/main" val="3385654291"/>
                    </a:ext>
                  </a:extLst>
                </a:gridCol>
                <a:gridCol w="384869">
                  <a:extLst>
                    <a:ext uri="{9D8B030D-6E8A-4147-A177-3AD203B41FA5}">
                      <a16:colId xmlns:a16="http://schemas.microsoft.com/office/drawing/2014/main" val="1922405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121425"/>
                  </a:ext>
                </a:extLst>
              </a:tr>
            </a:tbl>
          </a:graphicData>
        </a:graphic>
      </p:graphicFrame>
      <p:cxnSp>
        <p:nvCxnSpPr>
          <p:cNvPr id="145" name="Straight Arrow Connector 144"/>
          <p:cNvCxnSpPr>
            <a:endCxn id="55" idx="1"/>
          </p:cNvCxnSpPr>
          <p:nvPr/>
        </p:nvCxnSpPr>
        <p:spPr>
          <a:xfrm>
            <a:off x="3070604" y="1341547"/>
            <a:ext cx="1190972" cy="12805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/>
          <p:cNvCxnSpPr>
            <a:endCxn id="92" idx="0"/>
          </p:cNvCxnSpPr>
          <p:nvPr/>
        </p:nvCxnSpPr>
        <p:spPr>
          <a:xfrm>
            <a:off x="4731227" y="1093070"/>
            <a:ext cx="5737106" cy="1693259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122309" y="5545837"/>
            <a:ext cx="3072673" cy="115368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Error</a:t>
            </a:r>
          </a:p>
          <a:p>
            <a:pPr algn="ctr"/>
            <a:r>
              <a:rPr lang="en-GB" sz="2400" b="1" dirty="0"/>
              <a:t>Back Propagation</a:t>
            </a:r>
          </a:p>
          <a:p>
            <a:pPr algn="ctr"/>
            <a:r>
              <a:rPr lang="en-GB" sz="2400" b="1" dirty="0"/>
              <a:t>Algorithm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407" y="3161232"/>
            <a:ext cx="355453" cy="30103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184" y="3786781"/>
            <a:ext cx="333900" cy="333900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3091759" y="5738361"/>
            <a:ext cx="7676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Feed Forward on the input (vector) to produce the output (vector)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57200" y="2644694"/>
            <a:ext cx="3632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randomized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cxnSp>
        <p:nvCxnSpPr>
          <p:cNvPr id="141" name="Straight Arrow Connector 140"/>
          <p:cNvCxnSpPr/>
          <p:nvPr/>
        </p:nvCxnSpPr>
        <p:spPr>
          <a:xfrm flipH="1" flipV="1">
            <a:off x="1752600" y="1403119"/>
            <a:ext cx="1449302" cy="12505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5143285" y="495183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6630418" y="46464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0" name="Straight Connector 149"/>
          <p:cNvCxnSpPr>
            <a:endCxn id="149" idx="2"/>
          </p:cNvCxnSpPr>
          <p:nvPr/>
        </p:nvCxnSpPr>
        <p:spPr>
          <a:xfrm flipV="1">
            <a:off x="5579828" y="4889997"/>
            <a:ext cx="1050590" cy="3072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12" idx="2"/>
          </p:cNvCxnSpPr>
          <p:nvPr/>
        </p:nvCxnSpPr>
        <p:spPr>
          <a:xfrm flipV="1">
            <a:off x="5569006" y="4234074"/>
            <a:ext cx="1066221" cy="9692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48" idx="3"/>
          </p:cNvCxnSpPr>
          <p:nvPr/>
        </p:nvCxnSpPr>
        <p:spPr>
          <a:xfrm flipV="1">
            <a:off x="5579121" y="3598943"/>
            <a:ext cx="1045284" cy="15964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8" idx="3"/>
          </p:cNvCxnSpPr>
          <p:nvPr/>
        </p:nvCxnSpPr>
        <p:spPr>
          <a:xfrm flipV="1">
            <a:off x="5579121" y="2963812"/>
            <a:ext cx="1055399" cy="22315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8" idx="3"/>
          </p:cNvCxnSpPr>
          <p:nvPr/>
        </p:nvCxnSpPr>
        <p:spPr>
          <a:xfrm flipV="1">
            <a:off x="5579121" y="2362905"/>
            <a:ext cx="1007700" cy="283248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259915" y="4956356"/>
            <a:ext cx="60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</a:t>
            </a:r>
          </a:p>
        </p:txBody>
      </p:sp>
      <p:sp>
        <p:nvSpPr>
          <p:cNvPr id="160" name="Right Arrow 159"/>
          <p:cNvSpPr/>
          <p:nvPr/>
        </p:nvSpPr>
        <p:spPr>
          <a:xfrm>
            <a:off x="4835131" y="5092707"/>
            <a:ext cx="231820" cy="14997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0" name="Straight Connector 169"/>
          <p:cNvCxnSpPr>
            <a:stCxn id="13" idx="2"/>
            <a:endCxn id="149" idx="6"/>
          </p:cNvCxnSpPr>
          <p:nvPr/>
        </p:nvCxnSpPr>
        <p:spPr>
          <a:xfrm flipH="1">
            <a:off x="7177349" y="3311747"/>
            <a:ext cx="1064485" cy="157825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" idx="3"/>
          </p:cNvCxnSpPr>
          <p:nvPr/>
        </p:nvCxnSpPr>
        <p:spPr>
          <a:xfrm>
            <a:off x="5575551" y="3289347"/>
            <a:ext cx="1011334" cy="1577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" idx="3"/>
          </p:cNvCxnSpPr>
          <p:nvPr/>
        </p:nvCxnSpPr>
        <p:spPr>
          <a:xfrm>
            <a:off x="5574128" y="2653649"/>
            <a:ext cx="1051228" cy="22261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423843" y="2156916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032734" y="3145606"/>
            <a:ext cx="9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accent6">
                    <a:lumMod val="75000"/>
                  </a:schemeClr>
                </a:solidFill>
                <a:latin typeface="Matura MT Script Capitals" panose="03020802060602070202" pitchFamily="66" charset="0"/>
              </a:rPr>
              <a:t>∑</a:t>
            </a:r>
            <a:r>
              <a:rPr lang="en-GB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│</a:t>
            </a:r>
            <a:r>
              <a:rPr lang="en-GB" sz="1800" b="1" i="1" dirty="0">
                <a:solidFill>
                  <a:schemeClr val="accent6">
                    <a:lumMod val="75000"/>
                  </a:schemeClr>
                </a:solidFill>
                <a:latin typeface="Harrington" panose="04040505050A02020702" pitchFamily="82" charset="0"/>
              </a:rPr>
              <a:t>f</a:t>
            </a:r>
          </a:p>
        </p:txBody>
      </p:sp>
      <p:sp>
        <p:nvSpPr>
          <p:cNvPr id="61" name="Left Brace 60"/>
          <p:cNvSpPr/>
          <p:nvPr/>
        </p:nvSpPr>
        <p:spPr bwMode="auto">
          <a:xfrm>
            <a:off x="277391" y="2716068"/>
            <a:ext cx="253044" cy="1844675"/>
          </a:xfrm>
          <a:prstGeom prst="leftBrace">
            <a:avLst/>
          </a:prstGeom>
          <a:noFill/>
          <a:ln w="28575" cap="flat" cmpd="sng" algn="ctr">
            <a:solidFill>
              <a:srgbClr val="703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3886" y="6412832"/>
            <a:ext cx="194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Important!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9647963" y="1163123"/>
            <a:ext cx="24691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GB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0.2</a:t>
            </a:r>
            <a:b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(Greek letter </a:t>
            </a:r>
            <a:r>
              <a:rPr lang="en-GB" sz="18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800" dirty="0"/>
          </a:p>
        </p:txBody>
      </p:sp>
      <p:sp>
        <p:nvSpPr>
          <p:cNvPr id="155" name="Right Arrow 154"/>
          <p:cNvSpPr/>
          <p:nvPr/>
        </p:nvSpPr>
        <p:spPr>
          <a:xfrm>
            <a:off x="5745758" y="2947203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Right Arrow 155"/>
          <p:cNvSpPr/>
          <p:nvPr/>
        </p:nvSpPr>
        <p:spPr>
          <a:xfrm>
            <a:off x="7281846" y="2963596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607FFF8-CC31-4E34-BAFA-657278B51EB5}"/>
              </a:ext>
            </a:extLst>
          </p:cNvPr>
          <p:cNvSpPr/>
          <p:nvPr/>
        </p:nvSpPr>
        <p:spPr bwMode="auto">
          <a:xfrm>
            <a:off x="228600" y="5133552"/>
            <a:ext cx="2768418" cy="1267248"/>
          </a:xfrm>
          <a:prstGeom prst="wedgeRectCallou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at least one of the output</a:t>
            </a:r>
            <a:b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neurons has an absolute error</a:t>
            </a:r>
            <a:b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larger then the error threshold</a:t>
            </a:r>
            <a:b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then the fact is called a ‘bad’</a:t>
            </a:r>
            <a:b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fact.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0E23323-38B9-4D2D-9A87-12CABD222F85}"/>
              </a:ext>
            </a:extLst>
          </p:cNvPr>
          <p:cNvSpPr txBox="1"/>
          <p:nvPr/>
        </p:nvSpPr>
        <p:spPr>
          <a:xfrm>
            <a:off x="76200" y="4491335"/>
            <a:ext cx="145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epoch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022931C-C3C5-420A-87E4-4F60CB831F7B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12" name="Picture 6" descr="Najeeb Khan Website">
            <a:extLst>
              <a:ext uri="{FF2B5EF4-FFF2-40B4-BE49-F238E27FC236}">
                <a16:creationId xmlns:a16="http://schemas.microsoft.com/office/drawing/2014/main" id="{F6B89B77-5A6E-42DE-AD00-F3FE61957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Slide Number Placeholder 2">
            <a:extLst>
              <a:ext uri="{FF2B5EF4-FFF2-40B4-BE49-F238E27FC236}">
                <a16:creationId xmlns:a16="http://schemas.microsoft.com/office/drawing/2014/main" id="{B75EA737-097D-445F-95E7-BAAD829082F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65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7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5" grpId="0"/>
      <p:bldP spid="56" grpId="0"/>
      <p:bldP spid="57" grpId="0"/>
      <p:bldP spid="58" grpId="0"/>
      <p:bldP spid="60" grpId="0"/>
      <p:bldP spid="71" grpId="0"/>
      <p:bldP spid="32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81" grpId="0"/>
      <p:bldP spid="83" grpId="0"/>
      <p:bldP spid="84" grpId="0"/>
      <p:bldP spid="88" grpId="0"/>
      <p:bldP spid="39" grpId="0" animBg="1"/>
      <p:bldP spid="89" grpId="0" animBg="1"/>
      <p:bldP spid="91" grpId="0" animBg="1"/>
      <p:bldP spid="3" grpId="0"/>
      <p:bldP spid="92" grpId="0"/>
      <p:bldP spid="93" grpId="0"/>
      <p:bldP spid="136" grpId="0"/>
      <p:bldP spid="18" grpId="0" animBg="1"/>
      <p:bldP spid="158" grpId="0"/>
      <p:bldP spid="158" grpId="1"/>
      <p:bldP spid="135" grpId="0"/>
      <p:bldP spid="159" grpId="0"/>
      <p:bldP spid="160" grpId="0" animBg="1"/>
      <p:bldP spid="117" grpId="0"/>
      <p:bldP spid="118" grpId="0"/>
      <p:bldP spid="61" grpId="0" animBg="1"/>
      <p:bldP spid="76" grpId="0"/>
      <p:bldP spid="100" grpId="0"/>
      <p:bldP spid="155" grpId="0" animBg="1"/>
      <p:bldP spid="155" grpId="1" animBg="1"/>
      <p:bldP spid="156" grpId="0" animBg="1"/>
      <p:bldP spid="156" grpId="1" animBg="1"/>
      <p:bldP spid="108" grpId="0" animBg="1"/>
      <p:bldP spid="15" grpId="0" animBg="1"/>
      <p:bldP spid="1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54" y="119026"/>
            <a:ext cx="7435645" cy="6018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Multi-Layer Perceptron 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7890988" y="2017951"/>
            <a:ext cx="1059677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7889565" y="232559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7889565" y="2653649"/>
            <a:ext cx="1061100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7889564" y="2028661"/>
            <a:ext cx="1061101" cy="932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7889565" y="2961295"/>
            <a:ext cx="1061100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7890988" y="3925045"/>
            <a:ext cx="1059676" cy="3090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7890988" y="2325597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1" idx="2"/>
          </p:cNvCxnSpPr>
          <p:nvPr/>
        </p:nvCxnSpPr>
        <p:spPr>
          <a:xfrm>
            <a:off x="7890988" y="3289347"/>
            <a:ext cx="1059676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95265" y="2974796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95265" y="360513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95265" y="4254890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496884" y="2340936"/>
            <a:ext cx="1060386" cy="16065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3" idx="2"/>
          </p:cNvCxnSpPr>
          <p:nvPr/>
        </p:nvCxnSpPr>
        <p:spPr>
          <a:xfrm>
            <a:off x="9496884" y="2333894"/>
            <a:ext cx="1060387" cy="9778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7889565" y="2653649"/>
            <a:ext cx="1061099" cy="94334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7889565" y="3596993"/>
            <a:ext cx="1061099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7890988" y="2017951"/>
            <a:ext cx="1059676" cy="15790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7890988" y="2961295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7889565" y="2325597"/>
            <a:ext cx="1061100" cy="22351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7890988" y="2325597"/>
            <a:ext cx="1059677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6"/>
            <a:endCxn id="13" idx="2"/>
          </p:cNvCxnSpPr>
          <p:nvPr/>
        </p:nvCxnSpPr>
        <p:spPr>
          <a:xfrm>
            <a:off x="9497596" y="2961295"/>
            <a:ext cx="1059675" cy="3504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4" idx="2"/>
          </p:cNvCxnSpPr>
          <p:nvPr/>
        </p:nvCxnSpPr>
        <p:spPr>
          <a:xfrm flipV="1">
            <a:off x="9515982" y="3947445"/>
            <a:ext cx="1041288" cy="2892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73733" y="4573927"/>
            <a:ext cx="1049349" cy="3080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2"/>
            <a:endCxn id="12" idx="6"/>
          </p:cNvCxnSpPr>
          <p:nvPr/>
        </p:nvCxnSpPr>
        <p:spPr>
          <a:xfrm flipH="1">
            <a:off x="9497595" y="3311747"/>
            <a:ext cx="1059676" cy="9223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3"/>
          </p:cNvCxnSpPr>
          <p:nvPr/>
        </p:nvCxnSpPr>
        <p:spPr>
          <a:xfrm>
            <a:off x="7890988" y="3925045"/>
            <a:ext cx="1036204" cy="9660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2"/>
          </p:cNvCxnSpPr>
          <p:nvPr/>
        </p:nvCxnSpPr>
        <p:spPr>
          <a:xfrm flipV="1">
            <a:off x="9479208" y="3947445"/>
            <a:ext cx="1078062" cy="9061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7890988" y="2017951"/>
            <a:ext cx="1059676" cy="221612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7889565" y="2653649"/>
            <a:ext cx="1061099" cy="15804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87071" y="3285478"/>
            <a:ext cx="1060386" cy="9484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4" idx="2"/>
          </p:cNvCxnSpPr>
          <p:nvPr/>
        </p:nvCxnSpPr>
        <p:spPr>
          <a:xfrm>
            <a:off x="9487976" y="3607967"/>
            <a:ext cx="1069294" cy="3394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497596" y="2961295"/>
            <a:ext cx="1059674" cy="9861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2"/>
            <a:endCxn id="11" idx="6"/>
          </p:cNvCxnSpPr>
          <p:nvPr/>
        </p:nvCxnSpPr>
        <p:spPr>
          <a:xfrm flipH="1">
            <a:off x="9497595" y="3311747"/>
            <a:ext cx="1059676" cy="2852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" idx="3"/>
          </p:cNvCxnSpPr>
          <p:nvPr/>
        </p:nvCxnSpPr>
        <p:spPr>
          <a:xfrm flipH="1" flipV="1">
            <a:off x="7890988" y="2017951"/>
            <a:ext cx="1035881" cy="28709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55152" y="177439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455152" y="36814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455152" y="304579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53729" y="241009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453729" y="431718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950665" y="20820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950665" y="271774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950664" y="335343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950664" y="3990519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0557271" y="306819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557270" y="370389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244368" y="1219200"/>
            <a:ext cx="92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640037" y="1548825"/>
            <a:ext cx="111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40236" y="2369667"/>
            <a:ext cx="117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10131981" y="4383480"/>
            <a:ext cx="87194" cy="11173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8508666" y="4812442"/>
            <a:ext cx="393462" cy="7174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37746" y="5545837"/>
            <a:ext cx="3072673" cy="1153682"/>
          </a:xfrm>
          <a:prstGeom prst="round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Error</a:t>
            </a:r>
          </a:p>
          <a:p>
            <a:pPr algn="ctr"/>
            <a:r>
              <a:rPr lang="en-GB" sz="2400" b="1" dirty="0"/>
              <a:t>Back Propagation</a:t>
            </a:r>
          </a:p>
          <a:p>
            <a:pPr algn="ctr"/>
            <a:r>
              <a:rPr lang="en-GB" sz="2400" b="1" dirty="0"/>
              <a:t>Algorithm</a:t>
            </a:r>
          </a:p>
        </p:txBody>
      </p:sp>
      <p:sp>
        <p:nvSpPr>
          <p:cNvPr id="156" name="Right Arrow 155"/>
          <p:cNvSpPr/>
          <p:nvPr/>
        </p:nvSpPr>
        <p:spPr>
          <a:xfrm>
            <a:off x="9668594" y="2960098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943" y="3840548"/>
            <a:ext cx="268476" cy="268476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5181600" y="6019800"/>
            <a:ext cx="76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Feed Forward to produce the network output.</a:t>
            </a:r>
          </a:p>
          <a:p>
            <a:r>
              <a:rPr lang="en-GB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per previous slide.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928621" y="2581237"/>
            <a:ext cx="3163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458722" y="495183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8945855" y="46464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0" name="Straight Connector 149"/>
          <p:cNvCxnSpPr>
            <a:endCxn id="149" idx="2"/>
          </p:cNvCxnSpPr>
          <p:nvPr/>
        </p:nvCxnSpPr>
        <p:spPr>
          <a:xfrm flipV="1">
            <a:off x="7895265" y="4889997"/>
            <a:ext cx="1050590" cy="3072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12" idx="2"/>
          </p:cNvCxnSpPr>
          <p:nvPr/>
        </p:nvCxnSpPr>
        <p:spPr>
          <a:xfrm flipV="1">
            <a:off x="7884443" y="4234074"/>
            <a:ext cx="1066221" cy="9692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48" idx="3"/>
          </p:cNvCxnSpPr>
          <p:nvPr/>
        </p:nvCxnSpPr>
        <p:spPr>
          <a:xfrm flipV="1">
            <a:off x="7894558" y="3598943"/>
            <a:ext cx="1045284" cy="15964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8" idx="3"/>
          </p:cNvCxnSpPr>
          <p:nvPr/>
        </p:nvCxnSpPr>
        <p:spPr>
          <a:xfrm flipV="1">
            <a:off x="7894558" y="2963812"/>
            <a:ext cx="1055399" cy="22315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8" idx="3"/>
          </p:cNvCxnSpPr>
          <p:nvPr/>
        </p:nvCxnSpPr>
        <p:spPr>
          <a:xfrm flipV="1">
            <a:off x="7894558" y="2362905"/>
            <a:ext cx="1007700" cy="2832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Arrow 154"/>
          <p:cNvSpPr/>
          <p:nvPr/>
        </p:nvSpPr>
        <p:spPr>
          <a:xfrm>
            <a:off x="8009748" y="2939267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0" name="Straight Connector 169"/>
          <p:cNvCxnSpPr>
            <a:stCxn id="13" idx="2"/>
            <a:endCxn id="149" idx="6"/>
          </p:cNvCxnSpPr>
          <p:nvPr/>
        </p:nvCxnSpPr>
        <p:spPr>
          <a:xfrm flipH="1">
            <a:off x="9492786" y="3311747"/>
            <a:ext cx="1064485" cy="15782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" idx="3"/>
          </p:cNvCxnSpPr>
          <p:nvPr/>
        </p:nvCxnSpPr>
        <p:spPr>
          <a:xfrm>
            <a:off x="7890988" y="3289347"/>
            <a:ext cx="1011334" cy="15770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" idx="3"/>
          </p:cNvCxnSpPr>
          <p:nvPr/>
        </p:nvCxnSpPr>
        <p:spPr>
          <a:xfrm>
            <a:off x="7889565" y="2653649"/>
            <a:ext cx="1051228" cy="22261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6550" y="1028760"/>
            <a:ext cx="307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1 – Fact 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BCF3085-6B26-427B-8D7E-F9F31C18538D}"/>
              </a:ext>
            </a:extLst>
          </p:cNvPr>
          <p:cNvSpPr/>
          <p:nvPr/>
        </p:nvSpPr>
        <p:spPr bwMode="auto">
          <a:xfrm>
            <a:off x="3973286" y="2886205"/>
            <a:ext cx="2971800" cy="32418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976270-495C-4FA5-8C17-732053656BB6}"/>
              </a:ext>
            </a:extLst>
          </p:cNvPr>
          <p:cNvCxnSpPr>
            <a:cxnSpLocks/>
          </p:cNvCxnSpPr>
          <p:nvPr/>
        </p:nvCxnSpPr>
        <p:spPr bwMode="auto">
          <a:xfrm>
            <a:off x="489154" y="4866371"/>
            <a:ext cx="3553433" cy="22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0181A8-11BC-437D-9BC4-1CC86149E4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5230" y="2171774"/>
            <a:ext cx="13570" cy="26989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5F761E-4014-4022-8D8D-1438BD1F9CD1}"/>
              </a:ext>
            </a:extLst>
          </p:cNvPr>
          <p:cNvCxnSpPr/>
          <p:nvPr/>
        </p:nvCxnSpPr>
        <p:spPr bwMode="auto">
          <a:xfrm>
            <a:off x="355049" y="2496271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7116F4-3879-4FB1-9EF0-B80D7A497F9E}"/>
              </a:ext>
            </a:extLst>
          </p:cNvPr>
          <p:cNvSpPr txBox="1"/>
          <p:nvPr/>
        </p:nvSpPr>
        <p:spPr>
          <a:xfrm>
            <a:off x="-101682" y="2261506"/>
            <a:ext cx="62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27E9F53-AF51-4AAE-B441-B53E8B54AE8E}"/>
              </a:ext>
            </a:extLst>
          </p:cNvPr>
          <p:cNvSpPr txBox="1"/>
          <p:nvPr/>
        </p:nvSpPr>
        <p:spPr>
          <a:xfrm>
            <a:off x="1906732" y="4843046"/>
            <a:ext cx="79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CA90F0-9F0C-45D3-AF8C-BA2559C77224}"/>
              </a:ext>
            </a:extLst>
          </p:cNvPr>
          <p:cNvSpPr txBox="1"/>
          <p:nvPr/>
        </p:nvSpPr>
        <p:spPr>
          <a:xfrm rot="16200000">
            <a:off x="-283109" y="3259722"/>
            <a:ext cx="11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 Facts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3B67BB49-D8B2-4D3F-915B-D9A9F94E0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943" y="3191758"/>
            <a:ext cx="268476" cy="26847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1FF169A-DF17-4D67-BC36-7B1C1DEA4B4A}"/>
              </a:ext>
            </a:extLst>
          </p:cNvPr>
          <p:cNvSpPr txBox="1"/>
          <p:nvPr/>
        </p:nvSpPr>
        <p:spPr>
          <a:xfrm>
            <a:off x="6902251" y="2875294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79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9CA98E-4783-4DFD-ADE0-25C05DDC9E99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81" name="Picture 6" descr="Najeeb Khan Website">
            <a:extLst>
              <a:ext uri="{FF2B5EF4-FFF2-40B4-BE49-F238E27FC236}">
                <a16:creationId xmlns:a16="http://schemas.microsoft.com/office/drawing/2014/main" id="{A4EA67EF-F4FE-47A4-8BEC-F9361A1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C0FEE29-8FF3-4E8E-9719-074234D1C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83" name="Slide Number Placeholder 2">
            <a:extLst>
              <a:ext uri="{FF2B5EF4-FFF2-40B4-BE49-F238E27FC236}">
                <a16:creationId xmlns:a16="http://schemas.microsoft.com/office/drawing/2014/main" id="{1F4EA9D6-F6D6-431F-862D-753CB3145784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66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27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56" grpId="0" animBg="1"/>
      <p:bldP spid="156" grpId="2" animBg="1"/>
      <p:bldP spid="158" grpId="0"/>
      <p:bldP spid="158" grpId="1"/>
      <p:bldP spid="155" grpId="0" animBg="1"/>
      <p:bldP spid="155" grpId="2" animBg="1"/>
      <p:bldP spid="76" grpId="0"/>
      <p:bldP spid="15" grpId="0" animBg="1"/>
      <p:bldP spid="15" grpId="1" animBg="1"/>
      <p:bldP spid="88" grpId="0"/>
      <p:bldP spid="7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54" y="119026"/>
            <a:ext cx="7435645" cy="6018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Multi-Layer Perceptron 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7890988" y="2017951"/>
            <a:ext cx="1059677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7889565" y="232559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7889565" y="2653649"/>
            <a:ext cx="1061100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7889564" y="2028661"/>
            <a:ext cx="1061101" cy="932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7889565" y="2961295"/>
            <a:ext cx="1061100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7890988" y="3925045"/>
            <a:ext cx="1059676" cy="3090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7890988" y="2325597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1" idx="2"/>
          </p:cNvCxnSpPr>
          <p:nvPr/>
        </p:nvCxnSpPr>
        <p:spPr>
          <a:xfrm>
            <a:off x="7890988" y="3289347"/>
            <a:ext cx="1059676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95265" y="2974796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95265" y="360513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95265" y="4254890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496884" y="2340936"/>
            <a:ext cx="1060386" cy="16065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3" idx="2"/>
          </p:cNvCxnSpPr>
          <p:nvPr/>
        </p:nvCxnSpPr>
        <p:spPr>
          <a:xfrm>
            <a:off x="9496884" y="2333894"/>
            <a:ext cx="1060387" cy="9778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7889565" y="2653649"/>
            <a:ext cx="1061099" cy="94334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7889565" y="3596993"/>
            <a:ext cx="1061099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7890988" y="2017951"/>
            <a:ext cx="1059676" cy="15790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7890988" y="2961295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7889565" y="2325597"/>
            <a:ext cx="1061100" cy="22351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7890988" y="2325597"/>
            <a:ext cx="1059677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6"/>
            <a:endCxn id="13" idx="2"/>
          </p:cNvCxnSpPr>
          <p:nvPr/>
        </p:nvCxnSpPr>
        <p:spPr>
          <a:xfrm>
            <a:off x="9497596" y="2961295"/>
            <a:ext cx="1059675" cy="3504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4" idx="2"/>
          </p:cNvCxnSpPr>
          <p:nvPr/>
        </p:nvCxnSpPr>
        <p:spPr>
          <a:xfrm flipV="1">
            <a:off x="9515982" y="3947445"/>
            <a:ext cx="1041288" cy="2892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73733" y="4573927"/>
            <a:ext cx="1049349" cy="3080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2"/>
            <a:endCxn id="12" idx="6"/>
          </p:cNvCxnSpPr>
          <p:nvPr/>
        </p:nvCxnSpPr>
        <p:spPr>
          <a:xfrm flipH="1">
            <a:off x="9497595" y="3311747"/>
            <a:ext cx="1059676" cy="9223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3"/>
          </p:cNvCxnSpPr>
          <p:nvPr/>
        </p:nvCxnSpPr>
        <p:spPr>
          <a:xfrm>
            <a:off x="7890988" y="3925045"/>
            <a:ext cx="1036204" cy="9660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2"/>
          </p:cNvCxnSpPr>
          <p:nvPr/>
        </p:nvCxnSpPr>
        <p:spPr>
          <a:xfrm flipV="1">
            <a:off x="9479208" y="3947445"/>
            <a:ext cx="1078062" cy="9061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7890988" y="2017951"/>
            <a:ext cx="1059676" cy="221612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7889565" y="2653649"/>
            <a:ext cx="1061099" cy="15804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87071" y="3285478"/>
            <a:ext cx="1060386" cy="9484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4" idx="2"/>
          </p:cNvCxnSpPr>
          <p:nvPr/>
        </p:nvCxnSpPr>
        <p:spPr>
          <a:xfrm>
            <a:off x="9487976" y="3607967"/>
            <a:ext cx="1069294" cy="3394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497596" y="2961295"/>
            <a:ext cx="1059674" cy="9861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2"/>
            <a:endCxn id="11" idx="6"/>
          </p:cNvCxnSpPr>
          <p:nvPr/>
        </p:nvCxnSpPr>
        <p:spPr>
          <a:xfrm flipH="1">
            <a:off x="9497595" y="3311747"/>
            <a:ext cx="1059676" cy="2852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" idx="3"/>
          </p:cNvCxnSpPr>
          <p:nvPr/>
        </p:nvCxnSpPr>
        <p:spPr>
          <a:xfrm flipH="1" flipV="1">
            <a:off x="7890988" y="2017951"/>
            <a:ext cx="1035881" cy="28709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55152" y="177439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455152" y="36814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455152" y="304579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53729" y="241009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453729" y="431718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950665" y="20820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950665" y="271774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950664" y="335343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950664" y="3990519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0557271" y="306819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557270" y="370389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244368" y="1219200"/>
            <a:ext cx="92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640037" y="1548825"/>
            <a:ext cx="111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40236" y="2369667"/>
            <a:ext cx="117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10131981" y="4383480"/>
            <a:ext cx="87194" cy="11173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8508666" y="4812442"/>
            <a:ext cx="393462" cy="7174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37746" y="5545837"/>
            <a:ext cx="3072673" cy="1153682"/>
          </a:xfrm>
          <a:prstGeom prst="round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Error</a:t>
            </a:r>
          </a:p>
          <a:p>
            <a:pPr algn="ctr"/>
            <a:r>
              <a:rPr lang="en-GB" sz="2400" b="1" dirty="0"/>
              <a:t>Back Propagation</a:t>
            </a:r>
          </a:p>
          <a:p>
            <a:pPr algn="ctr"/>
            <a:r>
              <a:rPr lang="en-GB" sz="2400" b="1" dirty="0"/>
              <a:t>Algorithm</a:t>
            </a:r>
          </a:p>
        </p:txBody>
      </p:sp>
      <p:sp>
        <p:nvSpPr>
          <p:cNvPr id="156" name="Right Arrow 155"/>
          <p:cNvSpPr/>
          <p:nvPr/>
        </p:nvSpPr>
        <p:spPr>
          <a:xfrm>
            <a:off x="9668594" y="2960098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TextBox 157"/>
          <p:cNvSpPr txBox="1"/>
          <p:nvPr/>
        </p:nvSpPr>
        <p:spPr>
          <a:xfrm>
            <a:off x="5181600" y="6019800"/>
            <a:ext cx="76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Feed Forward to produce the network output.</a:t>
            </a:r>
          </a:p>
          <a:p>
            <a:r>
              <a:rPr lang="en-GB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per previous slide.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928621" y="2581237"/>
            <a:ext cx="3163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458722" y="495183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8945855" y="46464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0" name="Straight Connector 149"/>
          <p:cNvCxnSpPr>
            <a:endCxn id="149" idx="2"/>
          </p:cNvCxnSpPr>
          <p:nvPr/>
        </p:nvCxnSpPr>
        <p:spPr>
          <a:xfrm flipV="1">
            <a:off x="7895265" y="4889997"/>
            <a:ext cx="1050590" cy="3072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12" idx="2"/>
          </p:cNvCxnSpPr>
          <p:nvPr/>
        </p:nvCxnSpPr>
        <p:spPr>
          <a:xfrm flipV="1">
            <a:off x="7884443" y="4234074"/>
            <a:ext cx="1066221" cy="9692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48" idx="3"/>
          </p:cNvCxnSpPr>
          <p:nvPr/>
        </p:nvCxnSpPr>
        <p:spPr>
          <a:xfrm flipV="1">
            <a:off x="7894558" y="3598943"/>
            <a:ext cx="1045284" cy="15964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8" idx="3"/>
          </p:cNvCxnSpPr>
          <p:nvPr/>
        </p:nvCxnSpPr>
        <p:spPr>
          <a:xfrm flipV="1">
            <a:off x="7894558" y="2963812"/>
            <a:ext cx="1055399" cy="22315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8" idx="3"/>
          </p:cNvCxnSpPr>
          <p:nvPr/>
        </p:nvCxnSpPr>
        <p:spPr>
          <a:xfrm flipV="1">
            <a:off x="7894558" y="2362905"/>
            <a:ext cx="1007700" cy="2832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Arrow 154"/>
          <p:cNvSpPr/>
          <p:nvPr/>
        </p:nvSpPr>
        <p:spPr>
          <a:xfrm>
            <a:off x="8009748" y="2939267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0" name="Straight Connector 169"/>
          <p:cNvCxnSpPr>
            <a:stCxn id="13" idx="2"/>
            <a:endCxn id="149" idx="6"/>
          </p:cNvCxnSpPr>
          <p:nvPr/>
        </p:nvCxnSpPr>
        <p:spPr>
          <a:xfrm flipH="1">
            <a:off x="9492786" y="3311747"/>
            <a:ext cx="1064485" cy="15782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" idx="3"/>
          </p:cNvCxnSpPr>
          <p:nvPr/>
        </p:nvCxnSpPr>
        <p:spPr>
          <a:xfrm>
            <a:off x="7890988" y="3289347"/>
            <a:ext cx="1011334" cy="15770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" idx="3"/>
          </p:cNvCxnSpPr>
          <p:nvPr/>
        </p:nvCxnSpPr>
        <p:spPr>
          <a:xfrm>
            <a:off x="7889565" y="2653649"/>
            <a:ext cx="1051228" cy="22261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6550" y="1028760"/>
            <a:ext cx="307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1 – Fact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BCF3085-6B26-427B-8D7E-F9F31C18538D}"/>
              </a:ext>
            </a:extLst>
          </p:cNvPr>
          <p:cNvSpPr/>
          <p:nvPr/>
        </p:nvSpPr>
        <p:spPr bwMode="auto">
          <a:xfrm>
            <a:off x="3973286" y="3147469"/>
            <a:ext cx="2971800" cy="32418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976270-495C-4FA5-8C17-732053656BB6}"/>
              </a:ext>
            </a:extLst>
          </p:cNvPr>
          <p:cNvCxnSpPr>
            <a:cxnSpLocks/>
          </p:cNvCxnSpPr>
          <p:nvPr/>
        </p:nvCxnSpPr>
        <p:spPr bwMode="auto">
          <a:xfrm>
            <a:off x="489154" y="4866371"/>
            <a:ext cx="3553433" cy="22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0181A8-11BC-437D-9BC4-1CC86149E4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5230" y="2171774"/>
            <a:ext cx="13570" cy="26989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5F761E-4014-4022-8D8D-1438BD1F9CD1}"/>
              </a:ext>
            </a:extLst>
          </p:cNvPr>
          <p:cNvCxnSpPr/>
          <p:nvPr/>
        </p:nvCxnSpPr>
        <p:spPr bwMode="auto">
          <a:xfrm>
            <a:off x="355049" y="2496271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7116F4-3879-4FB1-9EF0-B80D7A497F9E}"/>
              </a:ext>
            </a:extLst>
          </p:cNvPr>
          <p:cNvSpPr txBox="1"/>
          <p:nvPr/>
        </p:nvSpPr>
        <p:spPr>
          <a:xfrm>
            <a:off x="-101682" y="2261506"/>
            <a:ext cx="62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27E9F53-AF51-4AAE-B441-B53E8B54AE8E}"/>
              </a:ext>
            </a:extLst>
          </p:cNvPr>
          <p:cNvSpPr txBox="1"/>
          <p:nvPr/>
        </p:nvSpPr>
        <p:spPr>
          <a:xfrm>
            <a:off x="1906732" y="4843046"/>
            <a:ext cx="79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CA90F0-9F0C-45D3-AF8C-BA2559C77224}"/>
              </a:ext>
            </a:extLst>
          </p:cNvPr>
          <p:cNvSpPr txBox="1"/>
          <p:nvPr/>
        </p:nvSpPr>
        <p:spPr>
          <a:xfrm rot="16200000">
            <a:off x="-283109" y="3259722"/>
            <a:ext cx="11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 Facts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3B67BB49-D8B2-4D3F-915B-D9A9F94E0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943" y="3191758"/>
            <a:ext cx="268476" cy="26847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1FF169A-DF17-4D67-BC36-7B1C1DEA4B4A}"/>
              </a:ext>
            </a:extLst>
          </p:cNvPr>
          <p:cNvSpPr txBox="1"/>
          <p:nvPr/>
        </p:nvSpPr>
        <p:spPr>
          <a:xfrm>
            <a:off x="6902251" y="3147437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0BF0EEC-AB43-45BC-B355-5443F66C1D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561" y="3846462"/>
            <a:ext cx="315240" cy="26697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79C68BC-DEDF-432B-B94E-14A3B68C88CC}"/>
              </a:ext>
            </a:extLst>
          </p:cNvPr>
          <p:cNvSpPr txBox="1"/>
          <p:nvPr/>
        </p:nvSpPr>
        <p:spPr>
          <a:xfrm>
            <a:off x="6891365" y="2875717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02236CA-D5D5-41CE-8504-EFC93C9D81FD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84" name="Picture 6" descr="Najeeb Khan Website">
            <a:extLst>
              <a:ext uri="{FF2B5EF4-FFF2-40B4-BE49-F238E27FC236}">
                <a16:creationId xmlns:a16="http://schemas.microsoft.com/office/drawing/2014/main" id="{BE3039AF-D15F-4FA7-8CC7-283F665F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349F9D5-D5B3-4801-AE5E-EA2EAF8E2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89" name="Slide Number Placeholder 2">
            <a:extLst>
              <a:ext uri="{FF2B5EF4-FFF2-40B4-BE49-F238E27FC236}">
                <a16:creationId xmlns:a16="http://schemas.microsoft.com/office/drawing/2014/main" id="{BCF5E952-F81F-4918-A7A2-F22CF2F6338C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67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03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56" grpId="0" animBg="1"/>
      <p:bldP spid="156" grpId="1" animBg="1"/>
      <p:bldP spid="158" grpId="0"/>
      <p:bldP spid="158" grpId="1"/>
      <p:bldP spid="155" grpId="0" animBg="1"/>
      <p:bldP spid="155" grpId="1" animBg="1"/>
      <p:bldP spid="76" grpId="0"/>
      <p:bldP spid="15" grpId="0" animBg="1"/>
      <p:bldP spid="15" grpId="1" animBg="1"/>
      <p:bldP spid="88" grpId="0"/>
      <p:bldP spid="8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54" y="119026"/>
            <a:ext cx="7435645" cy="6018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Multi-Layer Perceptron 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7890988" y="2017951"/>
            <a:ext cx="1059677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7889565" y="232559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7889565" y="2653649"/>
            <a:ext cx="1061100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7889564" y="2028661"/>
            <a:ext cx="1061101" cy="932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7889565" y="2961295"/>
            <a:ext cx="1061100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7890988" y="3925045"/>
            <a:ext cx="1059676" cy="3090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7890988" y="2325597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1" idx="2"/>
          </p:cNvCxnSpPr>
          <p:nvPr/>
        </p:nvCxnSpPr>
        <p:spPr>
          <a:xfrm>
            <a:off x="7890988" y="3289347"/>
            <a:ext cx="1059676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95265" y="2974796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95265" y="360513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95265" y="4254890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496884" y="2340936"/>
            <a:ext cx="1060386" cy="16065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3" idx="2"/>
          </p:cNvCxnSpPr>
          <p:nvPr/>
        </p:nvCxnSpPr>
        <p:spPr>
          <a:xfrm>
            <a:off x="9496884" y="2333894"/>
            <a:ext cx="1060387" cy="9778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7889565" y="2653649"/>
            <a:ext cx="1061099" cy="94334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7889565" y="3596993"/>
            <a:ext cx="1061099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7890988" y="2017951"/>
            <a:ext cx="1059676" cy="15790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7890988" y="2961295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7889565" y="2325597"/>
            <a:ext cx="1061100" cy="22351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7890988" y="2325597"/>
            <a:ext cx="1059677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6"/>
            <a:endCxn id="13" idx="2"/>
          </p:cNvCxnSpPr>
          <p:nvPr/>
        </p:nvCxnSpPr>
        <p:spPr>
          <a:xfrm>
            <a:off x="9497596" y="2961295"/>
            <a:ext cx="1059675" cy="3504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4" idx="2"/>
          </p:cNvCxnSpPr>
          <p:nvPr/>
        </p:nvCxnSpPr>
        <p:spPr>
          <a:xfrm flipV="1">
            <a:off x="9515982" y="3947445"/>
            <a:ext cx="1041288" cy="2892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73733" y="4573927"/>
            <a:ext cx="1049349" cy="3080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2"/>
            <a:endCxn id="12" idx="6"/>
          </p:cNvCxnSpPr>
          <p:nvPr/>
        </p:nvCxnSpPr>
        <p:spPr>
          <a:xfrm flipH="1">
            <a:off x="9497595" y="3311747"/>
            <a:ext cx="1059676" cy="9223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3"/>
          </p:cNvCxnSpPr>
          <p:nvPr/>
        </p:nvCxnSpPr>
        <p:spPr>
          <a:xfrm>
            <a:off x="7890988" y="3925045"/>
            <a:ext cx="1036204" cy="9660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2"/>
          </p:cNvCxnSpPr>
          <p:nvPr/>
        </p:nvCxnSpPr>
        <p:spPr>
          <a:xfrm flipV="1">
            <a:off x="9479208" y="3947445"/>
            <a:ext cx="1078062" cy="9061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7890988" y="2017951"/>
            <a:ext cx="1059676" cy="221612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7889565" y="2653649"/>
            <a:ext cx="1061099" cy="15804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87071" y="3285478"/>
            <a:ext cx="1060386" cy="9484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4" idx="2"/>
          </p:cNvCxnSpPr>
          <p:nvPr/>
        </p:nvCxnSpPr>
        <p:spPr>
          <a:xfrm>
            <a:off x="9487976" y="3607967"/>
            <a:ext cx="1069294" cy="3394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497596" y="2961295"/>
            <a:ext cx="1059674" cy="9861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2"/>
            <a:endCxn id="11" idx="6"/>
          </p:cNvCxnSpPr>
          <p:nvPr/>
        </p:nvCxnSpPr>
        <p:spPr>
          <a:xfrm flipH="1">
            <a:off x="9497595" y="3311747"/>
            <a:ext cx="1059676" cy="2852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" idx="3"/>
          </p:cNvCxnSpPr>
          <p:nvPr/>
        </p:nvCxnSpPr>
        <p:spPr>
          <a:xfrm flipH="1" flipV="1">
            <a:off x="7890988" y="2017951"/>
            <a:ext cx="1035881" cy="28709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55152" y="177439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455152" y="36814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455152" y="304579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53729" y="241009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453729" y="431718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950665" y="20820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950665" y="271774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950664" y="335343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950664" y="3990519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0557271" y="306819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557270" y="370389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244368" y="1219200"/>
            <a:ext cx="92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640037" y="1548825"/>
            <a:ext cx="111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40236" y="2369667"/>
            <a:ext cx="117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10131981" y="4383480"/>
            <a:ext cx="87194" cy="11173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8508666" y="4812442"/>
            <a:ext cx="393462" cy="7174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37746" y="5545837"/>
            <a:ext cx="3072673" cy="1153682"/>
          </a:xfrm>
          <a:prstGeom prst="round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Error</a:t>
            </a:r>
          </a:p>
          <a:p>
            <a:pPr algn="ctr"/>
            <a:r>
              <a:rPr lang="en-GB" sz="2400" b="1" dirty="0"/>
              <a:t>Back Propagation</a:t>
            </a:r>
          </a:p>
          <a:p>
            <a:pPr algn="ctr"/>
            <a:r>
              <a:rPr lang="en-GB" sz="2400" b="1" dirty="0"/>
              <a:t>Algorithm</a:t>
            </a:r>
          </a:p>
        </p:txBody>
      </p:sp>
      <p:sp>
        <p:nvSpPr>
          <p:cNvPr id="156" name="Right Arrow 155"/>
          <p:cNvSpPr/>
          <p:nvPr/>
        </p:nvSpPr>
        <p:spPr>
          <a:xfrm>
            <a:off x="9668594" y="2960098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943" y="3840548"/>
            <a:ext cx="268476" cy="268476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5181600" y="6019800"/>
            <a:ext cx="76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Feed Forward to produce the network output.</a:t>
            </a:r>
          </a:p>
          <a:p>
            <a:r>
              <a:rPr lang="en-GB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per previous slide.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928621" y="2581237"/>
            <a:ext cx="3163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458722" y="495183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8945855" y="46464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0" name="Straight Connector 149"/>
          <p:cNvCxnSpPr>
            <a:endCxn id="149" idx="2"/>
          </p:cNvCxnSpPr>
          <p:nvPr/>
        </p:nvCxnSpPr>
        <p:spPr>
          <a:xfrm flipV="1">
            <a:off x="7895265" y="4889997"/>
            <a:ext cx="1050590" cy="3072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12" idx="2"/>
          </p:cNvCxnSpPr>
          <p:nvPr/>
        </p:nvCxnSpPr>
        <p:spPr>
          <a:xfrm flipV="1">
            <a:off x="7884443" y="4234074"/>
            <a:ext cx="1066221" cy="9692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48" idx="3"/>
          </p:cNvCxnSpPr>
          <p:nvPr/>
        </p:nvCxnSpPr>
        <p:spPr>
          <a:xfrm flipV="1">
            <a:off x="7894558" y="3598943"/>
            <a:ext cx="1045284" cy="15964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8" idx="3"/>
          </p:cNvCxnSpPr>
          <p:nvPr/>
        </p:nvCxnSpPr>
        <p:spPr>
          <a:xfrm flipV="1">
            <a:off x="7894558" y="2963812"/>
            <a:ext cx="1055399" cy="22315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8" idx="3"/>
          </p:cNvCxnSpPr>
          <p:nvPr/>
        </p:nvCxnSpPr>
        <p:spPr>
          <a:xfrm flipV="1">
            <a:off x="7894558" y="2362905"/>
            <a:ext cx="1007700" cy="2832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Arrow 154"/>
          <p:cNvSpPr/>
          <p:nvPr/>
        </p:nvSpPr>
        <p:spPr>
          <a:xfrm>
            <a:off x="8009748" y="2939267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0" name="Straight Connector 169"/>
          <p:cNvCxnSpPr>
            <a:stCxn id="13" idx="2"/>
            <a:endCxn id="149" idx="6"/>
          </p:cNvCxnSpPr>
          <p:nvPr/>
        </p:nvCxnSpPr>
        <p:spPr>
          <a:xfrm flipH="1">
            <a:off x="9492786" y="3311747"/>
            <a:ext cx="1064485" cy="15782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" idx="3"/>
          </p:cNvCxnSpPr>
          <p:nvPr/>
        </p:nvCxnSpPr>
        <p:spPr>
          <a:xfrm>
            <a:off x="7890988" y="3289347"/>
            <a:ext cx="1011334" cy="15770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" idx="3"/>
          </p:cNvCxnSpPr>
          <p:nvPr/>
        </p:nvCxnSpPr>
        <p:spPr>
          <a:xfrm>
            <a:off x="7889565" y="2653649"/>
            <a:ext cx="1051228" cy="22261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6550" y="1028760"/>
            <a:ext cx="307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1 – Fact 3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BCF3085-6B26-427B-8D7E-F9F31C18538D}"/>
              </a:ext>
            </a:extLst>
          </p:cNvPr>
          <p:cNvSpPr/>
          <p:nvPr/>
        </p:nvSpPr>
        <p:spPr bwMode="auto">
          <a:xfrm>
            <a:off x="3973286" y="3419611"/>
            <a:ext cx="2971800" cy="32418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976270-495C-4FA5-8C17-732053656BB6}"/>
              </a:ext>
            </a:extLst>
          </p:cNvPr>
          <p:cNvCxnSpPr>
            <a:cxnSpLocks/>
          </p:cNvCxnSpPr>
          <p:nvPr/>
        </p:nvCxnSpPr>
        <p:spPr bwMode="auto">
          <a:xfrm>
            <a:off x="489154" y="4866371"/>
            <a:ext cx="3553433" cy="22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0181A8-11BC-437D-9BC4-1CC86149E4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5230" y="2171774"/>
            <a:ext cx="13570" cy="26989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5F761E-4014-4022-8D8D-1438BD1F9CD1}"/>
              </a:ext>
            </a:extLst>
          </p:cNvPr>
          <p:cNvCxnSpPr/>
          <p:nvPr/>
        </p:nvCxnSpPr>
        <p:spPr bwMode="auto">
          <a:xfrm>
            <a:off x="355049" y="2496271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7116F4-3879-4FB1-9EF0-B80D7A497F9E}"/>
              </a:ext>
            </a:extLst>
          </p:cNvPr>
          <p:cNvSpPr txBox="1"/>
          <p:nvPr/>
        </p:nvSpPr>
        <p:spPr>
          <a:xfrm>
            <a:off x="-101682" y="2261506"/>
            <a:ext cx="62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27E9F53-AF51-4AAE-B441-B53E8B54AE8E}"/>
              </a:ext>
            </a:extLst>
          </p:cNvPr>
          <p:cNvSpPr txBox="1"/>
          <p:nvPr/>
        </p:nvSpPr>
        <p:spPr>
          <a:xfrm>
            <a:off x="1906732" y="4843046"/>
            <a:ext cx="79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CA90F0-9F0C-45D3-AF8C-BA2559C77224}"/>
              </a:ext>
            </a:extLst>
          </p:cNvPr>
          <p:cNvSpPr txBox="1"/>
          <p:nvPr/>
        </p:nvSpPr>
        <p:spPr>
          <a:xfrm rot="16200000">
            <a:off x="-283109" y="3259722"/>
            <a:ext cx="11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 Facts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3B67BB49-D8B2-4D3F-915B-D9A9F94E0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943" y="3191758"/>
            <a:ext cx="268476" cy="26847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1FF169A-DF17-4D67-BC36-7B1C1DEA4B4A}"/>
              </a:ext>
            </a:extLst>
          </p:cNvPr>
          <p:cNvSpPr txBox="1"/>
          <p:nvPr/>
        </p:nvSpPr>
        <p:spPr>
          <a:xfrm>
            <a:off x="6902251" y="3408700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EFAD4B7-FC2F-4AC6-935E-C717B49A8C2D}"/>
              </a:ext>
            </a:extLst>
          </p:cNvPr>
          <p:cNvSpPr txBox="1"/>
          <p:nvPr/>
        </p:nvSpPr>
        <p:spPr>
          <a:xfrm>
            <a:off x="6902251" y="3147437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77B4D23-08D1-45A3-82E3-7F7C086F2D3D}"/>
              </a:ext>
            </a:extLst>
          </p:cNvPr>
          <p:cNvSpPr txBox="1"/>
          <p:nvPr/>
        </p:nvSpPr>
        <p:spPr>
          <a:xfrm>
            <a:off x="6891365" y="2875717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3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29474D-9356-4079-AF6C-BC2728C48BC3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87" name="Picture 6" descr="Najeeb Khan Website">
            <a:extLst>
              <a:ext uri="{FF2B5EF4-FFF2-40B4-BE49-F238E27FC236}">
                <a16:creationId xmlns:a16="http://schemas.microsoft.com/office/drawing/2014/main" id="{2B6A5401-FAA7-4969-84D7-CC40DA41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34FC784-AAF3-4517-AB71-1AD923A78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1" name="Slide Number Placeholder 2">
            <a:extLst>
              <a:ext uri="{FF2B5EF4-FFF2-40B4-BE49-F238E27FC236}">
                <a16:creationId xmlns:a16="http://schemas.microsoft.com/office/drawing/2014/main" id="{8BFA4067-F9F0-4267-8099-F68E1CEAF53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68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3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56" grpId="0" animBg="1"/>
      <p:bldP spid="156" grpId="1" animBg="1"/>
      <p:bldP spid="158" grpId="0"/>
      <p:bldP spid="158" grpId="1"/>
      <p:bldP spid="155" grpId="0" animBg="1"/>
      <p:bldP spid="155" grpId="1" animBg="1"/>
      <p:bldP spid="76" grpId="0"/>
      <p:bldP spid="15" grpId="0" animBg="1"/>
      <p:bldP spid="15" grpId="1" animBg="1"/>
      <p:bldP spid="88" grpId="0"/>
      <p:bldP spid="8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54" y="119026"/>
            <a:ext cx="7435645" cy="6018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Multi-Layer Perceptron 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7890988" y="2017951"/>
            <a:ext cx="1059677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7889565" y="232559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7889565" y="2653649"/>
            <a:ext cx="1061100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7889564" y="2028661"/>
            <a:ext cx="1061101" cy="932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7889565" y="2961295"/>
            <a:ext cx="1061100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7890988" y="3925045"/>
            <a:ext cx="1059676" cy="3090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7890988" y="2325597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1" idx="2"/>
          </p:cNvCxnSpPr>
          <p:nvPr/>
        </p:nvCxnSpPr>
        <p:spPr>
          <a:xfrm>
            <a:off x="7890988" y="3289347"/>
            <a:ext cx="1059676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95265" y="2974796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95265" y="360513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95265" y="4254890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496884" y="2340936"/>
            <a:ext cx="1060386" cy="16065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3" idx="2"/>
          </p:cNvCxnSpPr>
          <p:nvPr/>
        </p:nvCxnSpPr>
        <p:spPr>
          <a:xfrm>
            <a:off x="9496884" y="2333894"/>
            <a:ext cx="1060387" cy="9778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7889565" y="2653649"/>
            <a:ext cx="1061099" cy="94334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7889565" y="3596993"/>
            <a:ext cx="1061099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7890988" y="2017951"/>
            <a:ext cx="1059676" cy="15790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7890988" y="2961295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7889565" y="2325597"/>
            <a:ext cx="1061100" cy="22351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7890988" y="2325597"/>
            <a:ext cx="1059677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6"/>
            <a:endCxn id="13" idx="2"/>
          </p:cNvCxnSpPr>
          <p:nvPr/>
        </p:nvCxnSpPr>
        <p:spPr>
          <a:xfrm>
            <a:off x="9497596" y="2961295"/>
            <a:ext cx="1059675" cy="3504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4" idx="2"/>
          </p:cNvCxnSpPr>
          <p:nvPr/>
        </p:nvCxnSpPr>
        <p:spPr>
          <a:xfrm flipV="1">
            <a:off x="9515982" y="3947445"/>
            <a:ext cx="1041288" cy="2892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73733" y="4573927"/>
            <a:ext cx="1049349" cy="3080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2"/>
            <a:endCxn id="12" idx="6"/>
          </p:cNvCxnSpPr>
          <p:nvPr/>
        </p:nvCxnSpPr>
        <p:spPr>
          <a:xfrm flipH="1">
            <a:off x="9497595" y="3311747"/>
            <a:ext cx="1059676" cy="9223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3"/>
          </p:cNvCxnSpPr>
          <p:nvPr/>
        </p:nvCxnSpPr>
        <p:spPr>
          <a:xfrm>
            <a:off x="7890988" y="3925045"/>
            <a:ext cx="1036204" cy="9660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2"/>
          </p:cNvCxnSpPr>
          <p:nvPr/>
        </p:nvCxnSpPr>
        <p:spPr>
          <a:xfrm flipV="1">
            <a:off x="9479208" y="3947445"/>
            <a:ext cx="1078062" cy="9061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7890988" y="2017951"/>
            <a:ext cx="1059676" cy="221612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7889565" y="2653649"/>
            <a:ext cx="1061099" cy="15804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87071" y="3285478"/>
            <a:ext cx="1060386" cy="9484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4" idx="2"/>
          </p:cNvCxnSpPr>
          <p:nvPr/>
        </p:nvCxnSpPr>
        <p:spPr>
          <a:xfrm>
            <a:off x="9487976" y="3607967"/>
            <a:ext cx="1069294" cy="3394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497596" y="2961295"/>
            <a:ext cx="1059674" cy="9861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2"/>
            <a:endCxn id="11" idx="6"/>
          </p:cNvCxnSpPr>
          <p:nvPr/>
        </p:nvCxnSpPr>
        <p:spPr>
          <a:xfrm flipH="1">
            <a:off x="9497595" y="3311747"/>
            <a:ext cx="1059676" cy="2852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" idx="3"/>
          </p:cNvCxnSpPr>
          <p:nvPr/>
        </p:nvCxnSpPr>
        <p:spPr>
          <a:xfrm flipH="1" flipV="1">
            <a:off x="7890988" y="2017951"/>
            <a:ext cx="1035881" cy="28709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55152" y="177439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455152" y="36814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455152" y="304579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53729" y="241009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453729" y="431718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950665" y="20820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950665" y="271774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950664" y="335343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950664" y="3990519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0557271" y="306819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557270" y="370389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244368" y="1219200"/>
            <a:ext cx="92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640037" y="1548825"/>
            <a:ext cx="111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40236" y="2369667"/>
            <a:ext cx="117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10131981" y="4383480"/>
            <a:ext cx="87194" cy="11173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8508666" y="4812442"/>
            <a:ext cx="393462" cy="7174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37746" y="5545837"/>
            <a:ext cx="3072673" cy="1153682"/>
          </a:xfrm>
          <a:prstGeom prst="round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Error</a:t>
            </a:r>
          </a:p>
          <a:p>
            <a:pPr algn="ctr"/>
            <a:r>
              <a:rPr lang="en-GB" sz="2400" b="1" dirty="0"/>
              <a:t>Back Propagation</a:t>
            </a:r>
          </a:p>
          <a:p>
            <a:pPr algn="ctr"/>
            <a:r>
              <a:rPr lang="en-GB" sz="2400" b="1" dirty="0"/>
              <a:t>Algorithm</a:t>
            </a:r>
          </a:p>
        </p:txBody>
      </p:sp>
      <p:sp>
        <p:nvSpPr>
          <p:cNvPr id="156" name="Right Arrow 155"/>
          <p:cNvSpPr/>
          <p:nvPr/>
        </p:nvSpPr>
        <p:spPr>
          <a:xfrm>
            <a:off x="9668594" y="2960098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TextBox 157"/>
          <p:cNvSpPr txBox="1"/>
          <p:nvPr/>
        </p:nvSpPr>
        <p:spPr>
          <a:xfrm>
            <a:off x="5181600" y="6019800"/>
            <a:ext cx="76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Feed Forward to produce the network output.</a:t>
            </a:r>
          </a:p>
          <a:p>
            <a:r>
              <a:rPr lang="en-GB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per previous slide.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928621" y="2581237"/>
            <a:ext cx="3163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458722" y="495183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8945855" y="46464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0" name="Straight Connector 149"/>
          <p:cNvCxnSpPr>
            <a:endCxn id="149" idx="2"/>
          </p:cNvCxnSpPr>
          <p:nvPr/>
        </p:nvCxnSpPr>
        <p:spPr>
          <a:xfrm flipV="1">
            <a:off x="7895265" y="4889997"/>
            <a:ext cx="1050590" cy="3072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12" idx="2"/>
          </p:cNvCxnSpPr>
          <p:nvPr/>
        </p:nvCxnSpPr>
        <p:spPr>
          <a:xfrm flipV="1">
            <a:off x="7884443" y="4234074"/>
            <a:ext cx="1066221" cy="9692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48" idx="3"/>
          </p:cNvCxnSpPr>
          <p:nvPr/>
        </p:nvCxnSpPr>
        <p:spPr>
          <a:xfrm flipV="1">
            <a:off x="7894558" y="3598943"/>
            <a:ext cx="1045284" cy="15964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8" idx="3"/>
          </p:cNvCxnSpPr>
          <p:nvPr/>
        </p:nvCxnSpPr>
        <p:spPr>
          <a:xfrm flipV="1">
            <a:off x="7894558" y="2963812"/>
            <a:ext cx="1055399" cy="22315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8" idx="3"/>
          </p:cNvCxnSpPr>
          <p:nvPr/>
        </p:nvCxnSpPr>
        <p:spPr>
          <a:xfrm flipV="1">
            <a:off x="7894558" y="2362905"/>
            <a:ext cx="1007700" cy="2832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Arrow 154"/>
          <p:cNvSpPr/>
          <p:nvPr/>
        </p:nvSpPr>
        <p:spPr>
          <a:xfrm>
            <a:off x="8009748" y="2939267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0" name="Straight Connector 169"/>
          <p:cNvCxnSpPr>
            <a:stCxn id="13" idx="2"/>
            <a:endCxn id="149" idx="6"/>
          </p:cNvCxnSpPr>
          <p:nvPr/>
        </p:nvCxnSpPr>
        <p:spPr>
          <a:xfrm flipH="1">
            <a:off x="9492786" y="3311747"/>
            <a:ext cx="1064485" cy="15782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" idx="3"/>
          </p:cNvCxnSpPr>
          <p:nvPr/>
        </p:nvCxnSpPr>
        <p:spPr>
          <a:xfrm>
            <a:off x="7890988" y="3289347"/>
            <a:ext cx="1011334" cy="15770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" idx="3"/>
          </p:cNvCxnSpPr>
          <p:nvPr/>
        </p:nvCxnSpPr>
        <p:spPr>
          <a:xfrm>
            <a:off x="7889565" y="2653649"/>
            <a:ext cx="1051228" cy="22261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6550" y="1028760"/>
            <a:ext cx="307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1 – Fact 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BCF3085-6B26-427B-8D7E-F9F31C18538D}"/>
              </a:ext>
            </a:extLst>
          </p:cNvPr>
          <p:cNvSpPr/>
          <p:nvPr/>
        </p:nvSpPr>
        <p:spPr bwMode="auto">
          <a:xfrm>
            <a:off x="3973286" y="3702641"/>
            <a:ext cx="2971800" cy="32418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976270-495C-4FA5-8C17-732053656BB6}"/>
              </a:ext>
            </a:extLst>
          </p:cNvPr>
          <p:cNvCxnSpPr>
            <a:cxnSpLocks/>
          </p:cNvCxnSpPr>
          <p:nvPr/>
        </p:nvCxnSpPr>
        <p:spPr bwMode="auto">
          <a:xfrm>
            <a:off x="489154" y="4866371"/>
            <a:ext cx="3553433" cy="22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0181A8-11BC-437D-9BC4-1CC86149E4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5230" y="2171774"/>
            <a:ext cx="13570" cy="26989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5F761E-4014-4022-8D8D-1438BD1F9CD1}"/>
              </a:ext>
            </a:extLst>
          </p:cNvPr>
          <p:cNvCxnSpPr/>
          <p:nvPr/>
        </p:nvCxnSpPr>
        <p:spPr bwMode="auto">
          <a:xfrm>
            <a:off x="355049" y="2496271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7116F4-3879-4FB1-9EF0-B80D7A497F9E}"/>
              </a:ext>
            </a:extLst>
          </p:cNvPr>
          <p:cNvSpPr txBox="1"/>
          <p:nvPr/>
        </p:nvSpPr>
        <p:spPr>
          <a:xfrm>
            <a:off x="-101682" y="2261506"/>
            <a:ext cx="62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27E9F53-AF51-4AAE-B441-B53E8B54AE8E}"/>
              </a:ext>
            </a:extLst>
          </p:cNvPr>
          <p:cNvSpPr txBox="1"/>
          <p:nvPr/>
        </p:nvSpPr>
        <p:spPr>
          <a:xfrm>
            <a:off x="1906732" y="4843046"/>
            <a:ext cx="79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CA90F0-9F0C-45D3-AF8C-BA2559C77224}"/>
              </a:ext>
            </a:extLst>
          </p:cNvPr>
          <p:cNvSpPr txBox="1"/>
          <p:nvPr/>
        </p:nvSpPr>
        <p:spPr>
          <a:xfrm rot="16200000">
            <a:off x="-283109" y="3259722"/>
            <a:ext cx="11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 Facts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3B67BB49-D8B2-4D3F-915B-D9A9F94E0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82" y="3823602"/>
            <a:ext cx="268476" cy="26847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1FF169A-DF17-4D67-BC36-7B1C1DEA4B4A}"/>
              </a:ext>
            </a:extLst>
          </p:cNvPr>
          <p:cNvSpPr txBox="1"/>
          <p:nvPr/>
        </p:nvSpPr>
        <p:spPr>
          <a:xfrm>
            <a:off x="6891365" y="3691723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0BF0EEC-AB43-45BC-B355-5443F66C1D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700" y="3191457"/>
            <a:ext cx="315240" cy="26697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79C68BC-DEDF-432B-B94E-14A3B68C88CC}"/>
              </a:ext>
            </a:extLst>
          </p:cNvPr>
          <p:cNvSpPr txBox="1"/>
          <p:nvPr/>
        </p:nvSpPr>
        <p:spPr>
          <a:xfrm>
            <a:off x="6891365" y="2875717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F111250-5B02-4B64-A633-6228728CBA12}"/>
              </a:ext>
            </a:extLst>
          </p:cNvPr>
          <p:cNvSpPr txBox="1"/>
          <p:nvPr/>
        </p:nvSpPr>
        <p:spPr>
          <a:xfrm>
            <a:off x="6901542" y="3158749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E4FADBA-663A-4103-97D0-11F16CAAA824}"/>
              </a:ext>
            </a:extLst>
          </p:cNvPr>
          <p:cNvSpPr txBox="1"/>
          <p:nvPr/>
        </p:nvSpPr>
        <p:spPr>
          <a:xfrm>
            <a:off x="6891365" y="3418648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7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5B322B-3850-430F-B769-1D84D00093C6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91" name="Picture 6" descr="Najeeb Khan Website">
            <a:extLst>
              <a:ext uri="{FF2B5EF4-FFF2-40B4-BE49-F238E27FC236}">
                <a16:creationId xmlns:a16="http://schemas.microsoft.com/office/drawing/2014/main" id="{04D27CD9-FE1C-40A0-B1C5-C00286473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1934FB4-DF22-4FE0-84E6-D45E6A385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3" name="Slide Number Placeholder 2">
            <a:extLst>
              <a:ext uri="{FF2B5EF4-FFF2-40B4-BE49-F238E27FC236}">
                <a16:creationId xmlns:a16="http://schemas.microsoft.com/office/drawing/2014/main" id="{5187A621-7415-4B12-B31D-50E6325CD468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69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95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56" grpId="0" animBg="1"/>
      <p:bldP spid="156" grpId="1" animBg="1"/>
      <p:bldP spid="158" grpId="0"/>
      <p:bldP spid="158" grpId="1"/>
      <p:bldP spid="155" grpId="0" animBg="1"/>
      <p:bldP spid="155" grpId="1" animBg="1"/>
      <p:bldP spid="76" grpId="0"/>
      <p:bldP spid="15" grpId="0" animBg="1"/>
      <p:bldP spid="15" grpId="1" animBg="1"/>
      <p:bldP spid="88" grpId="0"/>
      <p:bldP spid="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machine learning">
            <a:extLst>
              <a:ext uri="{FF2B5EF4-FFF2-40B4-BE49-F238E27FC236}">
                <a16:creationId xmlns:a16="http://schemas.microsoft.com/office/drawing/2014/main" id="{0B351A5E-94E4-4DB1-9119-1E34366CA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776253"/>
            <a:ext cx="5103916" cy="399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91120" y="244753"/>
            <a:ext cx="10512425" cy="7381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Preliminary Notes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599229" y="1196751"/>
            <a:ext cx="6916528" cy="5598426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</a:rPr>
              <a:t>The </a:t>
            </a:r>
            <a:r>
              <a:rPr lang="en-US" altLang="en-US" sz="2200" b="1" dirty="0">
                <a:solidFill>
                  <a:srgbClr val="0070C0"/>
                </a:solidFill>
              </a:rPr>
              <a:t>main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</a:rPr>
              <a:t>objective</a:t>
            </a:r>
            <a:r>
              <a:rPr lang="en-US" altLang="en-US" sz="2200" dirty="0">
                <a:solidFill>
                  <a:srgbClr val="000000"/>
                </a:solidFill>
              </a:rPr>
              <a:t> of this </a:t>
            </a:r>
            <a:r>
              <a:rPr lang="en-US" altLang="en-US" sz="2200" b="1" dirty="0">
                <a:solidFill>
                  <a:srgbClr val="0070C0"/>
                </a:solidFill>
              </a:rPr>
              <a:t>module</a:t>
            </a:r>
            <a:r>
              <a:rPr lang="en-US" altLang="en-US" sz="2200" dirty="0">
                <a:solidFill>
                  <a:srgbClr val="000000"/>
                </a:solidFill>
              </a:rPr>
              <a:t> (slide deck) is to </a:t>
            </a:r>
            <a:r>
              <a:rPr lang="en-US" altLang="en-US" sz="2200" b="1" dirty="0">
                <a:solidFill>
                  <a:srgbClr val="0070C0"/>
                </a:solidFill>
              </a:rPr>
              <a:t>introduce</a:t>
            </a:r>
            <a:r>
              <a:rPr lang="en-US" altLang="en-US" sz="2200" dirty="0">
                <a:solidFill>
                  <a:srgbClr val="000000"/>
                </a:solidFill>
              </a:rPr>
              <a:t> the </a:t>
            </a:r>
            <a:r>
              <a:rPr lang="en-US" altLang="en-US" sz="2200" b="1" dirty="0">
                <a:solidFill>
                  <a:srgbClr val="0070C0"/>
                </a:solidFill>
              </a:rPr>
              <a:t>audience</a:t>
            </a:r>
            <a:r>
              <a:rPr lang="en-US" altLang="en-US" sz="2200" dirty="0">
                <a:solidFill>
                  <a:srgbClr val="000000"/>
                </a:solidFill>
              </a:rPr>
              <a:t> to the </a:t>
            </a:r>
            <a:r>
              <a:rPr lang="en-US" altLang="en-US" sz="2200" b="1" dirty="0">
                <a:solidFill>
                  <a:srgbClr val="0070C0"/>
                </a:solidFill>
              </a:rPr>
              <a:t>basic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</a:rPr>
              <a:t>concepts</a:t>
            </a:r>
            <a:r>
              <a:rPr lang="en-US" altLang="en-US" sz="2200" dirty="0">
                <a:solidFill>
                  <a:srgbClr val="000000"/>
                </a:solidFill>
              </a:rPr>
              <a:t> and </a:t>
            </a:r>
            <a:r>
              <a:rPr lang="en-US" altLang="en-US" sz="2200" b="1" dirty="0">
                <a:solidFill>
                  <a:srgbClr val="0070C0"/>
                </a:solidFill>
              </a:rPr>
              <a:t>principles</a:t>
            </a:r>
            <a:r>
              <a:rPr lang="en-US" altLang="en-US" sz="2200" dirty="0">
                <a:solidFill>
                  <a:srgbClr val="000000"/>
                </a:solidFill>
              </a:rPr>
              <a:t> of Neural Networks.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</a:rPr>
              <a:t>The </a:t>
            </a:r>
            <a:r>
              <a:rPr lang="en-US" altLang="en-US" sz="2200" b="1" dirty="0">
                <a:solidFill>
                  <a:srgbClr val="0070C0"/>
                </a:solidFill>
              </a:rPr>
              <a:t>Multi-Layer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</a:rPr>
              <a:t>Perceptron</a:t>
            </a:r>
            <a:r>
              <a:rPr lang="en-US" altLang="en-US" sz="2200" dirty="0">
                <a:solidFill>
                  <a:srgbClr val="000000"/>
                </a:solidFill>
              </a:rPr>
              <a:t> will be </a:t>
            </a:r>
            <a:r>
              <a:rPr lang="en-US" altLang="en-US" sz="2200" b="1" dirty="0">
                <a:solidFill>
                  <a:srgbClr val="0070C0"/>
                </a:solidFill>
              </a:rPr>
              <a:t>used</a:t>
            </a:r>
            <a:r>
              <a:rPr lang="en-US" altLang="en-US" sz="2200" dirty="0">
                <a:solidFill>
                  <a:srgbClr val="000000"/>
                </a:solidFill>
              </a:rPr>
              <a:t> to </a:t>
            </a:r>
            <a:r>
              <a:rPr lang="en-US" altLang="en-US" sz="2200" b="1" dirty="0">
                <a:solidFill>
                  <a:srgbClr val="0070C0"/>
                </a:solidFill>
              </a:rPr>
              <a:t>demonstrate</a:t>
            </a:r>
            <a:r>
              <a:rPr lang="en-US" altLang="en-US" sz="2200" dirty="0">
                <a:solidFill>
                  <a:srgbClr val="000000"/>
                </a:solidFill>
              </a:rPr>
              <a:t> how a </a:t>
            </a:r>
            <a:r>
              <a:rPr lang="en-US" altLang="en-US" sz="2200" b="1" dirty="0">
                <a:solidFill>
                  <a:srgbClr val="0070C0"/>
                </a:solidFill>
              </a:rPr>
              <a:t>neural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</a:rPr>
              <a:t>network</a:t>
            </a:r>
            <a:r>
              <a:rPr lang="en-US" altLang="en-US" sz="2200" dirty="0">
                <a:solidFill>
                  <a:srgbClr val="000000"/>
                </a:solidFill>
              </a:rPr>
              <a:t> is </a:t>
            </a:r>
            <a:r>
              <a:rPr lang="en-US" altLang="en-US" sz="2200" b="1" dirty="0">
                <a:solidFill>
                  <a:srgbClr val="0070C0"/>
                </a:solidFill>
              </a:rPr>
              <a:t>trained</a:t>
            </a:r>
            <a:r>
              <a:rPr lang="en-US" altLang="en-US" sz="22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</a:rPr>
              <a:t>This </a:t>
            </a:r>
            <a:r>
              <a:rPr lang="en-US" altLang="en-US" sz="2200" b="1" dirty="0">
                <a:solidFill>
                  <a:srgbClr val="0070C0"/>
                </a:solidFill>
              </a:rPr>
              <a:t>module</a:t>
            </a:r>
            <a:r>
              <a:rPr lang="en-US" altLang="en-US" sz="2200" dirty="0">
                <a:solidFill>
                  <a:srgbClr val="000000"/>
                </a:solidFill>
              </a:rPr>
              <a:t> is usually </a:t>
            </a:r>
            <a:r>
              <a:rPr lang="en-US" altLang="en-US" sz="2200" b="1" dirty="0">
                <a:solidFill>
                  <a:srgbClr val="0070C0"/>
                </a:solidFill>
              </a:rPr>
              <a:t>delivered</a:t>
            </a:r>
            <a:r>
              <a:rPr lang="en-US" altLang="en-US" sz="2200" dirty="0">
                <a:solidFill>
                  <a:srgbClr val="000000"/>
                </a:solidFill>
              </a:rPr>
              <a:t> at the </a:t>
            </a:r>
            <a:r>
              <a:rPr lang="en-US" altLang="en-US" sz="2200" b="1" dirty="0">
                <a:solidFill>
                  <a:srgbClr val="0070C0"/>
                </a:solidFill>
              </a:rPr>
              <a:t>beginning</a:t>
            </a:r>
            <a:r>
              <a:rPr lang="en-US" altLang="en-US" sz="2200" dirty="0">
                <a:solidFill>
                  <a:srgbClr val="000000"/>
                </a:solidFill>
              </a:rPr>
              <a:t> in </a:t>
            </a:r>
            <a:r>
              <a:rPr lang="en-US" altLang="en-US" sz="2200" b="1" dirty="0">
                <a:solidFill>
                  <a:srgbClr val="0070C0"/>
                </a:solidFill>
              </a:rPr>
              <a:t>order</a:t>
            </a:r>
            <a:r>
              <a:rPr lang="en-US" altLang="en-US" sz="2200" dirty="0">
                <a:solidFill>
                  <a:srgbClr val="000000"/>
                </a:solidFill>
              </a:rPr>
              <a:t> to give </a:t>
            </a:r>
            <a:r>
              <a:rPr lang="en-US" altLang="en-US" sz="2200" b="1" dirty="0">
                <a:solidFill>
                  <a:srgbClr val="0070C0"/>
                </a:solidFill>
              </a:rPr>
              <a:t>students</a:t>
            </a:r>
            <a:r>
              <a:rPr lang="en-US" altLang="en-US" sz="2200" dirty="0">
                <a:solidFill>
                  <a:srgbClr val="000000"/>
                </a:solidFill>
              </a:rPr>
              <a:t> time to </a:t>
            </a:r>
            <a:r>
              <a:rPr lang="en-US" altLang="en-US" sz="2200" b="1" dirty="0">
                <a:solidFill>
                  <a:srgbClr val="0070C0"/>
                </a:solidFill>
              </a:rPr>
              <a:t>start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</a:rPr>
              <a:t>work</a:t>
            </a:r>
            <a:r>
              <a:rPr lang="en-US" altLang="en-US" sz="2200" dirty="0">
                <a:solidFill>
                  <a:srgbClr val="000000"/>
                </a:solidFill>
              </a:rPr>
              <a:t> on the </a:t>
            </a:r>
            <a:r>
              <a:rPr lang="en-US" altLang="en-US" sz="2200" b="1" dirty="0">
                <a:solidFill>
                  <a:srgbClr val="0070C0"/>
                </a:solidFill>
              </a:rPr>
              <a:t>coursework</a:t>
            </a:r>
            <a:r>
              <a:rPr lang="en-US" altLang="en-US" sz="22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0000"/>
                </a:solidFill>
              </a:rPr>
              <a:t>No prior knowledge of </a:t>
            </a:r>
            <a:r>
              <a:rPr lang="en-US" altLang="en-US" sz="2200" b="1" dirty="0">
                <a:solidFill>
                  <a:srgbClr val="0070C0"/>
                </a:solidFill>
              </a:rPr>
              <a:t>AI</a:t>
            </a:r>
            <a:r>
              <a:rPr lang="en-US" altLang="en-US" sz="2200" dirty="0">
                <a:solidFill>
                  <a:srgbClr val="000000"/>
                </a:solidFill>
              </a:rPr>
              <a:t> or </a:t>
            </a:r>
            <a:r>
              <a:rPr lang="en-US" altLang="en-US" sz="2200" b="1" dirty="0">
                <a:solidFill>
                  <a:srgbClr val="0070C0"/>
                </a:solidFill>
              </a:rPr>
              <a:t>Machine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</a:rPr>
              <a:t>Learning</a:t>
            </a:r>
            <a:r>
              <a:rPr lang="en-US" altLang="en-US" sz="2200" dirty="0">
                <a:solidFill>
                  <a:srgbClr val="000000"/>
                </a:solidFill>
              </a:rPr>
              <a:t> is </a:t>
            </a:r>
            <a:r>
              <a:rPr lang="en-US" altLang="en-US" sz="2200" b="1" dirty="0">
                <a:solidFill>
                  <a:srgbClr val="0070C0"/>
                </a:solidFill>
              </a:rPr>
              <a:t>assumed</a:t>
            </a:r>
            <a:r>
              <a:rPr lang="en-US" altLang="en-US" sz="2200" dirty="0">
                <a:solidFill>
                  <a:srgbClr val="000000"/>
                </a:solidFill>
              </a:rPr>
              <a:t> except the </a:t>
            </a:r>
            <a:r>
              <a:rPr lang="en-US" altLang="en-US" sz="2200" b="1" dirty="0">
                <a:solidFill>
                  <a:srgbClr val="0070C0"/>
                </a:solidFill>
              </a:rPr>
              <a:t>material</a:t>
            </a:r>
            <a:r>
              <a:rPr lang="en-US" altLang="en-US" sz="2200" dirty="0">
                <a:solidFill>
                  <a:srgbClr val="000000"/>
                </a:solidFill>
              </a:rPr>
              <a:t> covered in </a:t>
            </a:r>
            <a:r>
              <a:rPr lang="en-US" altLang="en-US" sz="2200" b="1" dirty="0">
                <a:solidFill>
                  <a:srgbClr val="0070C0"/>
                </a:solidFill>
              </a:rPr>
              <a:t>JA101</a:t>
            </a:r>
            <a:r>
              <a:rPr lang="en-US" altLang="en-US" sz="2200" dirty="0">
                <a:solidFill>
                  <a:srgbClr val="000000"/>
                </a:solidFill>
              </a:rPr>
              <a:t> – </a:t>
            </a:r>
            <a:r>
              <a:rPr lang="en-US" altLang="en-US" sz="2200" b="1" dirty="0">
                <a:solidFill>
                  <a:srgbClr val="0070C0"/>
                </a:solidFill>
              </a:rPr>
              <a:t>What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</a:rPr>
              <a:t>is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</a:rPr>
              <a:t>AI</a:t>
            </a:r>
            <a:r>
              <a:rPr lang="en-US" altLang="en-US" sz="2200" dirty="0">
                <a:solidFill>
                  <a:srgbClr val="000000"/>
                </a:solidFill>
              </a:rPr>
              <a:t>?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</a:pPr>
            <a:endParaRPr lang="en-GB" sz="2300" dirty="0"/>
          </a:p>
        </p:txBody>
      </p:sp>
      <p:sp>
        <p:nvSpPr>
          <p:cNvPr id="22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6" name="Picture 4" descr="Image result for deep learning">
            <a:extLst>
              <a:ext uri="{FF2B5EF4-FFF2-40B4-BE49-F238E27FC236}">
                <a16:creationId xmlns:a16="http://schemas.microsoft.com/office/drawing/2014/main" id="{4E23DDAA-37CE-48AF-B48A-CB7B70B3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779" y="1187087"/>
            <a:ext cx="4150221" cy="155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FDC05D-6575-4D7C-A3FF-70326CA92AB5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70973C13-03D4-4DAD-BBBA-2AA7D11B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D0A35-9F0C-4A84-A416-25A3FEF19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16D9DC2-4E53-40A6-A729-80E866BFFE96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7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7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54" y="119026"/>
            <a:ext cx="7435645" cy="6018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Multi-Layer Perceptron 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7890988" y="2017951"/>
            <a:ext cx="1059677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7889565" y="232559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7889565" y="2653649"/>
            <a:ext cx="1061100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7889564" y="2028661"/>
            <a:ext cx="1061101" cy="932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7889565" y="2961295"/>
            <a:ext cx="1061100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7890988" y="3925045"/>
            <a:ext cx="1059676" cy="3090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7890988" y="2325597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1" idx="2"/>
          </p:cNvCxnSpPr>
          <p:nvPr/>
        </p:nvCxnSpPr>
        <p:spPr>
          <a:xfrm>
            <a:off x="7890988" y="3289347"/>
            <a:ext cx="1059676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95265" y="2974796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95265" y="360513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95265" y="4254890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496884" y="2340936"/>
            <a:ext cx="1060386" cy="16065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3" idx="2"/>
          </p:cNvCxnSpPr>
          <p:nvPr/>
        </p:nvCxnSpPr>
        <p:spPr>
          <a:xfrm>
            <a:off x="9496884" y="2333894"/>
            <a:ext cx="1060387" cy="9778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7889565" y="2653649"/>
            <a:ext cx="1061099" cy="94334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7889565" y="3596993"/>
            <a:ext cx="1061099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7890988" y="2017951"/>
            <a:ext cx="1059676" cy="15790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7890988" y="2961295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7889565" y="2325597"/>
            <a:ext cx="1061100" cy="22351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7890988" y="2325597"/>
            <a:ext cx="1059677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6"/>
            <a:endCxn id="13" idx="2"/>
          </p:cNvCxnSpPr>
          <p:nvPr/>
        </p:nvCxnSpPr>
        <p:spPr>
          <a:xfrm>
            <a:off x="9497596" y="2961295"/>
            <a:ext cx="1059675" cy="3504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4" idx="2"/>
          </p:cNvCxnSpPr>
          <p:nvPr/>
        </p:nvCxnSpPr>
        <p:spPr>
          <a:xfrm flipV="1">
            <a:off x="9515982" y="3947445"/>
            <a:ext cx="1041288" cy="2892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73733" y="4573927"/>
            <a:ext cx="1049349" cy="3080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2"/>
            <a:endCxn id="12" idx="6"/>
          </p:cNvCxnSpPr>
          <p:nvPr/>
        </p:nvCxnSpPr>
        <p:spPr>
          <a:xfrm flipH="1">
            <a:off x="9497595" y="3311747"/>
            <a:ext cx="1059676" cy="9223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3"/>
          </p:cNvCxnSpPr>
          <p:nvPr/>
        </p:nvCxnSpPr>
        <p:spPr>
          <a:xfrm>
            <a:off x="7890988" y="3925045"/>
            <a:ext cx="1036204" cy="9660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2"/>
          </p:cNvCxnSpPr>
          <p:nvPr/>
        </p:nvCxnSpPr>
        <p:spPr>
          <a:xfrm flipV="1">
            <a:off x="9479208" y="3947445"/>
            <a:ext cx="1078062" cy="9061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7890988" y="2017951"/>
            <a:ext cx="1059676" cy="221612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7889565" y="2653649"/>
            <a:ext cx="1061099" cy="15804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87071" y="3285478"/>
            <a:ext cx="1060386" cy="9484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4" idx="2"/>
          </p:cNvCxnSpPr>
          <p:nvPr/>
        </p:nvCxnSpPr>
        <p:spPr>
          <a:xfrm>
            <a:off x="9487976" y="3607967"/>
            <a:ext cx="1069294" cy="3394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497596" y="2961295"/>
            <a:ext cx="1059674" cy="9861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2"/>
            <a:endCxn id="11" idx="6"/>
          </p:cNvCxnSpPr>
          <p:nvPr/>
        </p:nvCxnSpPr>
        <p:spPr>
          <a:xfrm flipH="1">
            <a:off x="9497595" y="3311747"/>
            <a:ext cx="1059676" cy="2852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" idx="3"/>
          </p:cNvCxnSpPr>
          <p:nvPr/>
        </p:nvCxnSpPr>
        <p:spPr>
          <a:xfrm flipH="1" flipV="1">
            <a:off x="7890988" y="2017951"/>
            <a:ext cx="1035881" cy="28709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55152" y="177439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455152" y="36814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455152" y="304579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53729" y="241009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453729" y="431718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950665" y="20820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950665" y="271774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950664" y="335343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950664" y="3990519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0557271" y="306819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557270" y="370389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244368" y="1219200"/>
            <a:ext cx="92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640037" y="1548825"/>
            <a:ext cx="111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40236" y="2369667"/>
            <a:ext cx="117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10131981" y="4383480"/>
            <a:ext cx="87194" cy="11173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8508666" y="4812442"/>
            <a:ext cx="393462" cy="7174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37746" y="5545837"/>
            <a:ext cx="3072673" cy="1153682"/>
          </a:xfrm>
          <a:prstGeom prst="round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Error</a:t>
            </a:r>
          </a:p>
          <a:p>
            <a:pPr algn="ctr"/>
            <a:r>
              <a:rPr lang="en-GB" sz="2400" b="1" dirty="0"/>
              <a:t>Back Propagation</a:t>
            </a:r>
          </a:p>
          <a:p>
            <a:pPr algn="ctr"/>
            <a:r>
              <a:rPr lang="en-GB" sz="2400" b="1" dirty="0"/>
              <a:t>Algorithm</a:t>
            </a:r>
          </a:p>
        </p:txBody>
      </p:sp>
      <p:sp>
        <p:nvSpPr>
          <p:cNvPr id="156" name="Right Arrow 155"/>
          <p:cNvSpPr/>
          <p:nvPr/>
        </p:nvSpPr>
        <p:spPr>
          <a:xfrm>
            <a:off x="9668594" y="2960098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TextBox 157"/>
          <p:cNvSpPr txBox="1"/>
          <p:nvPr/>
        </p:nvSpPr>
        <p:spPr>
          <a:xfrm>
            <a:off x="5181600" y="6019800"/>
            <a:ext cx="76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Feed Forward to produce the network output.</a:t>
            </a:r>
          </a:p>
          <a:p>
            <a:r>
              <a:rPr lang="en-GB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per previous slide.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928621" y="2581237"/>
            <a:ext cx="3163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458722" y="495183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8945855" y="46464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0" name="Straight Connector 149"/>
          <p:cNvCxnSpPr>
            <a:endCxn id="149" idx="2"/>
          </p:cNvCxnSpPr>
          <p:nvPr/>
        </p:nvCxnSpPr>
        <p:spPr>
          <a:xfrm flipV="1">
            <a:off x="7895265" y="4889997"/>
            <a:ext cx="1050590" cy="3072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12" idx="2"/>
          </p:cNvCxnSpPr>
          <p:nvPr/>
        </p:nvCxnSpPr>
        <p:spPr>
          <a:xfrm flipV="1">
            <a:off x="7884443" y="4234074"/>
            <a:ext cx="1066221" cy="9692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48" idx="3"/>
          </p:cNvCxnSpPr>
          <p:nvPr/>
        </p:nvCxnSpPr>
        <p:spPr>
          <a:xfrm flipV="1">
            <a:off x="7894558" y="3598943"/>
            <a:ext cx="1045284" cy="15964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8" idx="3"/>
          </p:cNvCxnSpPr>
          <p:nvPr/>
        </p:nvCxnSpPr>
        <p:spPr>
          <a:xfrm flipV="1">
            <a:off x="7894558" y="2963812"/>
            <a:ext cx="1055399" cy="22315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8" idx="3"/>
          </p:cNvCxnSpPr>
          <p:nvPr/>
        </p:nvCxnSpPr>
        <p:spPr>
          <a:xfrm flipV="1">
            <a:off x="7894558" y="2362905"/>
            <a:ext cx="1007700" cy="2832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Arrow 154"/>
          <p:cNvSpPr/>
          <p:nvPr/>
        </p:nvSpPr>
        <p:spPr>
          <a:xfrm>
            <a:off x="8009748" y="2939267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0" name="Straight Connector 169"/>
          <p:cNvCxnSpPr>
            <a:stCxn id="13" idx="2"/>
            <a:endCxn id="149" idx="6"/>
          </p:cNvCxnSpPr>
          <p:nvPr/>
        </p:nvCxnSpPr>
        <p:spPr>
          <a:xfrm flipH="1">
            <a:off x="9492786" y="3311747"/>
            <a:ext cx="1064485" cy="15782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" idx="3"/>
          </p:cNvCxnSpPr>
          <p:nvPr/>
        </p:nvCxnSpPr>
        <p:spPr>
          <a:xfrm>
            <a:off x="7890988" y="3289347"/>
            <a:ext cx="1011334" cy="15770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" idx="3"/>
          </p:cNvCxnSpPr>
          <p:nvPr/>
        </p:nvCxnSpPr>
        <p:spPr>
          <a:xfrm>
            <a:off x="7889565" y="2653649"/>
            <a:ext cx="1051228" cy="22261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6550" y="1028760"/>
            <a:ext cx="307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1 – Fact 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BCF3085-6B26-427B-8D7E-F9F31C18538D}"/>
              </a:ext>
            </a:extLst>
          </p:cNvPr>
          <p:cNvSpPr/>
          <p:nvPr/>
        </p:nvSpPr>
        <p:spPr bwMode="auto">
          <a:xfrm>
            <a:off x="3973286" y="3985673"/>
            <a:ext cx="2971800" cy="32418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976270-495C-4FA5-8C17-732053656BB6}"/>
              </a:ext>
            </a:extLst>
          </p:cNvPr>
          <p:cNvCxnSpPr>
            <a:cxnSpLocks/>
          </p:cNvCxnSpPr>
          <p:nvPr/>
        </p:nvCxnSpPr>
        <p:spPr bwMode="auto">
          <a:xfrm>
            <a:off x="489154" y="4866371"/>
            <a:ext cx="3553433" cy="22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0181A8-11BC-437D-9BC4-1CC86149E4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5230" y="2171774"/>
            <a:ext cx="13570" cy="26989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5F761E-4014-4022-8D8D-1438BD1F9CD1}"/>
              </a:ext>
            </a:extLst>
          </p:cNvPr>
          <p:cNvCxnSpPr/>
          <p:nvPr/>
        </p:nvCxnSpPr>
        <p:spPr bwMode="auto">
          <a:xfrm>
            <a:off x="355049" y="2496271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7116F4-3879-4FB1-9EF0-B80D7A497F9E}"/>
              </a:ext>
            </a:extLst>
          </p:cNvPr>
          <p:cNvSpPr txBox="1"/>
          <p:nvPr/>
        </p:nvSpPr>
        <p:spPr>
          <a:xfrm>
            <a:off x="-101682" y="2261506"/>
            <a:ext cx="62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27E9F53-AF51-4AAE-B441-B53E8B54AE8E}"/>
              </a:ext>
            </a:extLst>
          </p:cNvPr>
          <p:cNvSpPr txBox="1"/>
          <p:nvPr/>
        </p:nvSpPr>
        <p:spPr>
          <a:xfrm>
            <a:off x="1906732" y="4843046"/>
            <a:ext cx="79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CA90F0-9F0C-45D3-AF8C-BA2559C77224}"/>
              </a:ext>
            </a:extLst>
          </p:cNvPr>
          <p:cNvSpPr txBox="1"/>
          <p:nvPr/>
        </p:nvSpPr>
        <p:spPr>
          <a:xfrm rot="16200000">
            <a:off x="-283109" y="3259722"/>
            <a:ext cx="11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 Facts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3B67BB49-D8B2-4D3F-915B-D9A9F94E0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82" y="3823602"/>
            <a:ext cx="268476" cy="26847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1FF169A-DF17-4D67-BC36-7B1C1DEA4B4A}"/>
              </a:ext>
            </a:extLst>
          </p:cNvPr>
          <p:cNvSpPr txBox="1"/>
          <p:nvPr/>
        </p:nvSpPr>
        <p:spPr>
          <a:xfrm>
            <a:off x="6891365" y="3974755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79C68BC-DEDF-432B-B94E-14A3B68C88CC}"/>
              </a:ext>
            </a:extLst>
          </p:cNvPr>
          <p:cNvSpPr txBox="1"/>
          <p:nvPr/>
        </p:nvSpPr>
        <p:spPr>
          <a:xfrm>
            <a:off x="6891365" y="2875717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F111250-5B02-4B64-A633-6228728CBA12}"/>
              </a:ext>
            </a:extLst>
          </p:cNvPr>
          <p:cNvSpPr txBox="1"/>
          <p:nvPr/>
        </p:nvSpPr>
        <p:spPr>
          <a:xfrm>
            <a:off x="6901542" y="3158749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E4FADBA-663A-4103-97D0-11F16CAAA824}"/>
              </a:ext>
            </a:extLst>
          </p:cNvPr>
          <p:cNvSpPr txBox="1"/>
          <p:nvPr/>
        </p:nvSpPr>
        <p:spPr>
          <a:xfrm>
            <a:off x="6891365" y="3418648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EA007E9-79EE-4816-8BB8-5BDBA8E4F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82" y="3193014"/>
            <a:ext cx="268476" cy="26847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0484727-7602-4770-91F3-1CCFF6F448BD}"/>
              </a:ext>
            </a:extLst>
          </p:cNvPr>
          <p:cNvSpPr txBox="1"/>
          <p:nvPr/>
        </p:nvSpPr>
        <p:spPr>
          <a:xfrm>
            <a:off x="6889537" y="3700046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9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B7C5BB-3FCC-45A9-A57E-25C7600539EC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93" name="Picture 6" descr="Najeeb Khan Website">
            <a:extLst>
              <a:ext uri="{FF2B5EF4-FFF2-40B4-BE49-F238E27FC236}">
                <a16:creationId xmlns:a16="http://schemas.microsoft.com/office/drawing/2014/main" id="{5F5258EE-BB40-41F2-BAAD-C8310FA3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3DDFED6C-5448-439C-9753-866DFDF8A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0" name="Slide Number Placeholder 2">
            <a:extLst>
              <a:ext uri="{FF2B5EF4-FFF2-40B4-BE49-F238E27FC236}">
                <a16:creationId xmlns:a16="http://schemas.microsoft.com/office/drawing/2014/main" id="{FC6A37FA-81EB-4194-9897-8D01F032995E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70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56" grpId="0" animBg="1"/>
      <p:bldP spid="156" grpId="1" animBg="1"/>
      <p:bldP spid="158" grpId="0"/>
      <p:bldP spid="158" grpId="1"/>
      <p:bldP spid="155" grpId="0" animBg="1"/>
      <p:bldP spid="155" grpId="1" animBg="1"/>
      <p:bldP spid="76" grpId="0"/>
      <p:bldP spid="15" grpId="0" animBg="1"/>
      <p:bldP spid="15" grpId="1" animBg="1"/>
      <p:bldP spid="88" grpId="0"/>
      <p:bldP spid="9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54" y="119026"/>
            <a:ext cx="7435645" cy="6018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Multi-Layer Perceptron 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7890988" y="2017951"/>
            <a:ext cx="1059677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7889565" y="232559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7889565" y="2653649"/>
            <a:ext cx="1061100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7889564" y="2028661"/>
            <a:ext cx="1061101" cy="932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7889565" y="2961295"/>
            <a:ext cx="1061100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7890988" y="3925045"/>
            <a:ext cx="1059676" cy="3090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7890988" y="2325597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1" idx="2"/>
          </p:cNvCxnSpPr>
          <p:nvPr/>
        </p:nvCxnSpPr>
        <p:spPr>
          <a:xfrm>
            <a:off x="7890988" y="3289347"/>
            <a:ext cx="1059676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95265" y="2974796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95265" y="360513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95265" y="4254890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496884" y="2340936"/>
            <a:ext cx="1060386" cy="16065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3" idx="2"/>
          </p:cNvCxnSpPr>
          <p:nvPr/>
        </p:nvCxnSpPr>
        <p:spPr>
          <a:xfrm>
            <a:off x="9496884" y="2333894"/>
            <a:ext cx="1060387" cy="9778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7889565" y="2653649"/>
            <a:ext cx="1061099" cy="94334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7889565" y="3596993"/>
            <a:ext cx="1061099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7890988" y="2017951"/>
            <a:ext cx="1059676" cy="15790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7890988" y="2961295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7889565" y="2325597"/>
            <a:ext cx="1061100" cy="22351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7890988" y="2325597"/>
            <a:ext cx="1059677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6"/>
            <a:endCxn id="13" idx="2"/>
          </p:cNvCxnSpPr>
          <p:nvPr/>
        </p:nvCxnSpPr>
        <p:spPr>
          <a:xfrm>
            <a:off x="9497596" y="2961295"/>
            <a:ext cx="1059675" cy="3504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4" idx="2"/>
          </p:cNvCxnSpPr>
          <p:nvPr/>
        </p:nvCxnSpPr>
        <p:spPr>
          <a:xfrm flipV="1">
            <a:off x="9515982" y="3947445"/>
            <a:ext cx="1041288" cy="2892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73733" y="4573927"/>
            <a:ext cx="1049349" cy="3080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2"/>
            <a:endCxn id="12" idx="6"/>
          </p:cNvCxnSpPr>
          <p:nvPr/>
        </p:nvCxnSpPr>
        <p:spPr>
          <a:xfrm flipH="1">
            <a:off x="9497595" y="3311747"/>
            <a:ext cx="1059676" cy="9223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3"/>
          </p:cNvCxnSpPr>
          <p:nvPr/>
        </p:nvCxnSpPr>
        <p:spPr>
          <a:xfrm>
            <a:off x="7890988" y="3925045"/>
            <a:ext cx="1036204" cy="9660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2"/>
          </p:cNvCxnSpPr>
          <p:nvPr/>
        </p:nvCxnSpPr>
        <p:spPr>
          <a:xfrm flipV="1">
            <a:off x="9479208" y="3947445"/>
            <a:ext cx="1078062" cy="9061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7890988" y="2017951"/>
            <a:ext cx="1059676" cy="221612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7889565" y="2653649"/>
            <a:ext cx="1061099" cy="15804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87071" y="3285478"/>
            <a:ext cx="1060386" cy="9484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4" idx="2"/>
          </p:cNvCxnSpPr>
          <p:nvPr/>
        </p:nvCxnSpPr>
        <p:spPr>
          <a:xfrm>
            <a:off x="9487976" y="3607967"/>
            <a:ext cx="1069294" cy="3394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497596" y="2961295"/>
            <a:ext cx="1059674" cy="9861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2"/>
            <a:endCxn id="11" idx="6"/>
          </p:cNvCxnSpPr>
          <p:nvPr/>
        </p:nvCxnSpPr>
        <p:spPr>
          <a:xfrm flipH="1">
            <a:off x="9497595" y="3311747"/>
            <a:ext cx="1059676" cy="2852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" idx="3"/>
          </p:cNvCxnSpPr>
          <p:nvPr/>
        </p:nvCxnSpPr>
        <p:spPr>
          <a:xfrm flipH="1" flipV="1">
            <a:off x="7890988" y="2017951"/>
            <a:ext cx="1035881" cy="28709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55152" y="177439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455152" y="36814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455152" y="304579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53729" y="241009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453729" y="431718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950665" y="20820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950665" y="271774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950664" y="335343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950664" y="3990519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0557271" y="306819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557270" y="370389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244368" y="1219200"/>
            <a:ext cx="92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640037" y="1548825"/>
            <a:ext cx="111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40236" y="2369667"/>
            <a:ext cx="117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10131981" y="4383480"/>
            <a:ext cx="87194" cy="11173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8508666" y="4812442"/>
            <a:ext cx="393462" cy="7174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37746" y="5545837"/>
            <a:ext cx="3072673" cy="1153682"/>
          </a:xfrm>
          <a:prstGeom prst="round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Error</a:t>
            </a:r>
          </a:p>
          <a:p>
            <a:pPr algn="ctr"/>
            <a:r>
              <a:rPr lang="en-GB" sz="2400" b="1" dirty="0"/>
              <a:t>Back Propagation</a:t>
            </a:r>
          </a:p>
          <a:p>
            <a:pPr algn="ctr"/>
            <a:r>
              <a:rPr lang="en-GB" sz="2400" b="1" dirty="0"/>
              <a:t>Algorithm</a:t>
            </a:r>
          </a:p>
        </p:txBody>
      </p:sp>
      <p:sp>
        <p:nvSpPr>
          <p:cNvPr id="156" name="Right Arrow 155"/>
          <p:cNvSpPr/>
          <p:nvPr/>
        </p:nvSpPr>
        <p:spPr>
          <a:xfrm>
            <a:off x="9668594" y="2960098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TextBox 157"/>
          <p:cNvSpPr txBox="1"/>
          <p:nvPr/>
        </p:nvSpPr>
        <p:spPr>
          <a:xfrm>
            <a:off x="5181600" y="6019800"/>
            <a:ext cx="76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Feed Forward to produce the network output.</a:t>
            </a:r>
          </a:p>
          <a:p>
            <a:r>
              <a:rPr lang="en-GB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per previous slide.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928621" y="2581237"/>
            <a:ext cx="3163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458722" y="495183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8945855" y="46464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0" name="Straight Connector 149"/>
          <p:cNvCxnSpPr>
            <a:endCxn id="149" idx="2"/>
          </p:cNvCxnSpPr>
          <p:nvPr/>
        </p:nvCxnSpPr>
        <p:spPr>
          <a:xfrm flipV="1">
            <a:off x="7895265" y="4889997"/>
            <a:ext cx="1050590" cy="3072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12" idx="2"/>
          </p:cNvCxnSpPr>
          <p:nvPr/>
        </p:nvCxnSpPr>
        <p:spPr>
          <a:xfrm flipV="1">
            <a:off x="7884443" y="4234074"/>
            <a:ext cx="1066221" cy="9692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48" idx="3"/>
          </p:cNvCxnSpPr>
          <p:nvPr/>
        </p:nvCxnSpPr>
        <p:spPr>
          <a:xfrm flipV="1">
            <a:off x="7894558" y="3598943"/>
            <a:ext cx="1045284" cy="15964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8" idx="3"/>
          </p:cNvCxnSpPr>
          <p:nvPr/>
        </p:nvCxnSpPr>
        <p:spPr>
          <a:xfrm flipV="1">
            <a:off x="7894558" y="2963812"/>
            <a:ext cx="1055399" cy="22315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8" idx="3"/>
          </p:cNvCxnSpPr>
          <p:nvPr/>
        </p:nvCxnSpPr>
        <p:spPr>
          <a:xfrm flipV="1">
            <a:off x="7894558" y="2362905"/>
            <a:ext cx="1007700" cy="2832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Arrow 154"/>
          <p:cNvSpPr/>
          <p:nvPr/>
        </p:nvSpPr>
        <p:spPr>
          <a:xfrm>
            <a:off x="8009748" y="2939267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0" name="Straight Connector 169"/>
          <p:cNvCxnSpPr>
            <a:stCxn id="13" idx="2"/>
            <a:endCxn id="149" idx="6"/>
          </p:cNvCxnSpPr>
          <p:nvPr/>
        </p:nvCxnSpPr>
        <p:spPr>
          <a:xfrm flipH="1">
            <a:off x="9492786" y="3311747"/>
            <a:ext cx="1064485" cy="15782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" idx="3"/>
          </p:cNvCxnSpPr>
          <p:nvPr/>
        </p:nvCxnSpPr>
        <p:spPr>
          <a:xfrm>
            <a:off x="7890988" y="3289347"/>
            <a:ext cx="1011334" cy="15770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" idx="3"/>
          </p:cNvCxnSpPr>
          <p:nvPr/>
        </p:nvCxnSpPr>
        <p:spPr>
          <a:xfrm>
            <a:off x="7889565" y="2653649"/>
            <a:ext cx="1051228" cy="22261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6550" y="1028760"/>
            <a:ext cx="307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1 – Fact 6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BCF3085-6B26-427B-8D7E-F9F31C18538D}"/>
              </a:ext>
            </a:extLst>
          </p:cNvPr>
          <p:cNvSpPr/>
          <p:nvPr/>
        </p:nvSpPr>
        <p:spPr bwMode="auto">
          <a:xfrm>
            <a:off x="3973286" y="4257812"/>
            <a:ext cx="2971800" cy="32418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976270-495C-4FA5-8C17-732053656BB6}"/>
              </a:ext>
            </a:extLst>
          </p:cNvPr>
          <p:cNvCxnSpPr>
            <a:cxnSpLocks/>
          </p:cNvCxnSpPr>
          <p:nvPr/>
        </p:nvCxnSpPr>
        <p:spPr bwMode="auto">
          <a:xfrm>
            <a:off x="489154" y="4866371"/>
            <a:ext cx="3553433" cy="22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0181A8-11BC-437D-9BC4-1CC86149E4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5230" y="2171774"/>
            <a:ext cx="13570" cy="26989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5F761E-4014-4022-8D8D-1438BD1F9CD1}"/>
              </a:ext>
            </a:extLst>
          </p:cNvPr>
          <p:cNvCxnSpPr/>
          <p:nvPr/>
        </p:nvCxnSpPr>
        <p:spPr bwMode="auto">
          <a:xfrm>
            <a:off x="355049" y="2496271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7116F4-3879-4FB1-9EF0-B80D7A497F9E}"/>
              </a:ext>
            </a:extLst>
          </p:cNvPr>
          <p:cNvSpPr txBox="1"/>
          <p:nvPr/>
        </p:nvSpPr>
        <p:spPr>
          <a:xfrm>
            <a:off x="-101682" y="2261506"/>
            <a:ext cx="62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0B67F4-61D4-49AD-94B6-9FE6CB4ED33A}"/>
              </a:ext>
            </a:extLst>
          </p:cNvPr>
          <p:cNvSpPr/>
          <p:nvPr/>
        </p:nvSpPr>
        <p:spPr bwMode="auto">
          <a:xfrm>
            <a:off x="516549" y="2467851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27E9F53-AF51-4AAE-B441-B53E8B54AE8E}"/>
              </a:ext>
            </a:extLst>
          </p:cNvPr>
          <p:cNvSpPr txBox="1"/>
          <p:nvPr/>
        </p:nvSpPr>
        <p:spPr>
          <a:xfrm>
            <a:off x="1906732" y="4843046"/>
            <a:ext cx="79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CA90F0-9F0C-45D3-AF8C-BA2559C77224}"/>
              </a:ext>
            </a:extLst>
          </p:cNvPr>
          <p:cNvSpPr txBox="1"/>
          <p:nvPr/>
        </p:nvSpPr>
        <p:spPr>
          <a:xfrm rot="16200000">
            <a:off x="-283109" y="3259722"/>
            <a:ext cx="11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 Facts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3B67BB49-D8B2-4D3F-915B-D9A9F94E0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82" y="3823602"/>
            <a:ext cx="268476" cy="26847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1FF169A-DF17-4D67-BC36-7B1C1DEA4B4A}"/>
              </a:ext>
            </a:extLst>
          </p:cNvPr>
          <p:cNvSpPr txBox="1"/>
          <p:nvPr/>
        </p:nvSpPr>
        <p:spPr>
          <a:xfrm>
            <a:off x="6891365" y="4246894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0BF0EEC-AB43-45BC-B355-5443F66C1D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700" y="3191457"/>
            <a:ext cx="315240" cy="26697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79C68BC-DEDF-432B-B94E-14A3B68C88CC}"/>
              </a:ext>
            </a:extLst>
          </p:cNvPr>
          <p:cNvSpPr txBox="1"/>
          <p:nvPr/>
        </p:nvSpPr>
        <p:spPr>
          <a:xfrm>
            <a:off x="6891365" y="2875717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F111250-5B02-4B64-A633-6228728CBA12}"/>
              </a:ext>
            </a:extLst>
          </p:cNvPr>
          <p:cNvSpPr txBox="1"/>
          <p:nvPr/>
        </p:nvSpPr>
        <p:spPr>
          <a:xfrm>
            <a:off x="6901542" y="3158749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E4FADBA-663A-4103-97D0-11F16CAAA824}"/>
              </a:ext>
            </a:extLst>
          </p:cNvPr>
          <p:cNvSpPr txBox="1"/>
          <p:nvPr/>
        </p:nvSpPr>
        <p:spPr>
          <a:xfrm>
            <a:off x="6891365" y="3418648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7F06E4D-44A7-4325-9B13-3E218F507C17}"/>
              </a:ext>
            </a:extLst>
          </p:cNvPr>
          <p:cNvSpPr txBox="1"/>
          <p:nvPr/>
        </p:nvSpPr>
        <p:spPr>
          <a:xfrm>
            <a:off x="6878271" y="3692694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096E51F-535C-4AC9-A333-4C045D175764}"/>
              </a:ext>
            </a:extLst>
          </p:cNvPr>
          <p:cNvSpPr txBox="1"/>
          <p:nvPr/>
        </p:nvSpPr>
        <p:spPr>
          <a:xfrm>
            <a:off x="6878980" y="3985251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79FC06B-6D85-4C4A-9D9D-C1B854741A55}"/>
              </a:ext>
            </a:extLst>
          </p:cNvPr>
          <p:cNvSpPr/>
          <p:nvPr/>
        </p:nvSpPr>
        <p:spPr bwMode="auto">
          <a:xfrm>
            <a:off x="658540" y="2417581"/>
            <a:ext cx="582422" cy="163656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FFD9447-DD3F-4D5E-ADCE-A839FB351E95}"/>
              </a:ext>
            </a:extLst>
          </p:cNvPr>
          <p:cNvSpPr txBox="1"/>
          <p:nvPr/>
        </p:nvSpPr>
        <p:spPr>
          <a:xfrm>
            <a:off x="545175" y="1494357"/>
            <a:ext cx="2816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Bad – 0 Good Facts</a:t>
            </a:r>
          </a:p>
          <a:p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 Bad Facts</a:t>
            </a:r>
          </a:p>
        </p:txBody>
      </p:sp>
      <p:sp>
        <p:nvSpPr>
          <p:cNvPr id="92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31CD71-B643-4C58-AB8F-C692C3ABA6F4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99" name="Picture 6" descr="Najeeb Khan Website">
            <a:extLst>
              <a:ext uri="{FF2B5EF4-FFF2-40B4-BE49-F238E27FC236}">
                <a16:creationId xmlns:a16="http://schemas.microsoft.com/office/drawing/2014/main" id="{3E8D3D53-4E11-445D-92A2-ADEC239F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1EED440F-94E9-4398-8014-D37074C8F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1" name="Slide Number Placeholder 2">
            <a:extLst>
              <a:ext uri="{FF2B5EF4-FFF2-40B4-BE49-F238E27FC236}">
                <a16:creationId xmlns:a16="http://schemas.microsoft.com/office/drawing/2014/main" id="{7E32872E-5E18-4CFB-B2F2-DCBBF98D430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71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36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56" grpId="0" animBg="1"/>
      <p:bldP spid="156" grpId="1" animBg="1"/>
      <p:bldP spid="158" grpId="0"/>
      <p:bldP spid="158" grpId="1"/>
      <p:bldP spid="155" grpId="0" animBg="1"/>
      <p:bldP spid="155" grpId="1" animBg="1"/>
      <p:bldP spid="76" grpId="0"/>
      <p:bldP spid="15" grpId="0" animBg="1"/>
      <p:bldP spid="15" grpId="1" animBg="1"/>
      <p:bldP spid="53" grpId="0" animBg="1"/>
      <p:bldP spid="88" grpId="0"/>
      <p:bldP spid="3" grpId="0" animBg="1"/>
      <p:bldP spid="91" grpId="0"/>
      <p:bldP spid="9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54" y="119026"/>
            <a:ext cx="7435645" cy="6018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Multi-Layer Perceptron 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7890988" y="2017951"/>
            <a:ext cx="1059677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7889565" y="232559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7889565" y="2653649"/>
            <a:ext cx="1061100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7889564" y="2028661"/>
            <a:ext cx="1061101" cy="932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7889565" y="2961295"/>
            <a:ext cx="1061100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7890988" y="3925045"/>
            <a:ext cx="1059676" cy="3090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7890988" y="2325597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1" idx="2"/>
          </p:cNvCxnSpPr>
          <p:nvPr/>
        </p:nvCxnSpPr>
        <p:spPr>
          <a:xfrm>
            <a:off x="7890988" y="3289347"/>
            <a:ext cx="1059676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95265" y="2974796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95265" y="360513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95265" y="4254890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496884" y="2340936"/>
            <a:ext cx="1060386" cy="16065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3" idx="2"/>
          </p:cNvCxnSpPr>
          <p:nvPr/>
        </p:nvCxnSpPr>
        <p:spPr>
          <a:xfrm>
            <a:off x="9496884" y="2333894"/>
            <a:ext cx="1060387" cy="9778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7889565" y="2653649"/>
            <a:ext cx="1061099" cy="94334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7889565" y="3596993"/>
            <a:ext cx="1061099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7890988" y="2017951"/>
            <a:ext cx="1059676" cy="15790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7890988" y="2961295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7889565" y="2325597"/>
            <a:ext cx="1061100" cy="22351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7890988" y="2325597"/>
            <a:ext cx="1059677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6"/>
            <a:endCxn id="13" idx="2"/>
          </p:cNvCxnSpPr>
          <p:nvPr/>
        </p:nvCxnSpPr>
        <p:spPr>
          <a:xfrm>
            <a:off x="9497596" y="2961295"/>
            <a:ext cx="1059675" cy="3504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4" idx="2"/>
          </p:cNvCxnSpPr>
          <p:nvPr/>
        </p:nvCxnSpPr>
        <p:spPr>
          <a:xfrm flipV="1">
            <a:off x="9515982" y="3947445"/>
            <a:ext cx="1041288" cy="2892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73733" y="4573927"/>
            <a:ext cx="1049349" cy="3080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2"/>
            <a:endCxn id="12" idx="6"/>
          </p:cNvCxnSpPr>
          <p:nvPr/>
        </p:nvCxnSpPr>
        <p:spPr>
          <a:xfrm flipH="1">
            <a:off x="9497595" y="3311747"/>
            <a:ext cx="1059676" cy="9223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3"/>
          </p:cNvCxnSpPr>
          <p:nvPr/>
        </p:nvCxnSpPr>
        <p:spPr>
          <a:xfrm>
            <a:off x="7890988" y="3925045"/>
            <a:ext cx="1036204" cy="9660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2"/>
          </p:cNvCxnSpPr>
          <p:nvPr/>
        </p:nvCxnSpPr>
        <p:spPr>
          <a:xfrm flipV="1">
            <a:off x="9479208" y="3947445"/>
            <a:ext cx="1078062" cy="9061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7890988" y="2017951"/>
            <a:ext cx="1059676" cy="221612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7889565" y="2653649"/>
            <a:ext cx="1061099" cy="15804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87071" y="3285478"/>
            <a:ext cx="1060386" cy="9484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4" idx="2"/>
          </p:cNvCxnSpPr>
          <p:nvPr/>
        </p:nvCxnSpPr>
        <p:spPr>
          <a:xfrm>
            <a:off x="9487976" y="3607967"/>
            <a:ext cx="1069294" cy="3394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497596" y="2961295"/>
            <a:ext cx="1059674" cy="9861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2"/>
            <a:endCxn id="11" idx="6"/>
          </p:cNvCxnSpPr>
          <p:nvPr/>
        </p:nvCxnSpPr>
        <p:spPr>
          <a:xfrm flipH="1">
            <a:off x="9497595" y="3311747"/>
            <a:ext cx="1059676" cy="2852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" idx="3"/>
          </p:cNvCxnSpPr>
          <p:nvPr/>
        </p:nvCxnSpPr>
        <p:spPr>
          <a:xfrm flipH="1" flipV="1">
            <a:off x="7890988" y="2017951"/>
            <a:ext cx="1035881" cy="28709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55152" y="177439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455152" y="36814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455152" y="304579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53729" y="241009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453729" y="431718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950665" y="20820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950665" y="271774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950664" y="335343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950664" y="3990519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0557271" y="306819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557270" y="370389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244368" y="1219200"/>
            <a:ext cx="92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640037" y="1548825"/>
            <a:ext cx="111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40236" y="2369667"/>
            <a:ext cx="117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437746" y="5545837"/>
            <a:ext cx="3072673" cy="1153682"/>
          </a:xfrm>
          <a:prstGeom prst="roundRect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FF00"/>
                </a:solidFill>
              </a:rPr>
              <a:t>Do not perform</a:t>
            </a:r>
          </a:p>
          <a:p>
            <a:pPr algn="ctr"/>
            <a:r>
              <a:rPr lang="en-GB" sz="2400" b="1" dirty="0">
                <a:solidFill>
                  <a:srgbClr val="FFFF00"/>
                </a:solidFill>
              </a:rPr>
              <a:t>Back Propagation!</a:t>
            </a:r>
          </a:p>
        </p:txBody>
      </p:sp>
      <p:sp>
        <p:nvSpPr>
          <p:cNvPr id="156" name="Right Arrow 155"/>
          <p:cNvSpPr/>
          <p:nvPr/>
        </p:nvSpPr>
        <p:spPr>
          <a:xfrm>
            <a:off x="9668594" y="2960098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TextBox 157"/>
          <p:cNvSpPr txBox="1"/>
          <p:nvPr/>
        </p:nvSpPr>
        <p:spPr>
          <a:xfrm>
            <a:off x="5181600" y="6019800"/>
            <a:ext cx="767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Feed Forward to produce the network output.</a:t>
            </a:r>
          </a:p>
          <a:p>
            <a:r>
              <a:rPr lang="en-GB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per previous slide.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928621" y="2581237"/>
            <a:ext cx="3163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458722" y="495183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8945855" y="46464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0" name="Straight Connector 149"/>
          <p:cNvCxnSpPr>
            <a:endCxn id="149" idx="2"/>
          </p:cNvCxnSpPr>
          <p:nvPr/>
        </p:nvCxnSpPr>
        <p:spPr>
          <a:xfrm flipV="1">
            <a:off x="7895265" y="4889997"/>
            <a:ext cx="1050590" cy="3072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12" idx="2"/>
          </p:cNvCxnSpPr>
          <p:nvPr/>
        </p:nvCxnSpPr>
        <p:spPr>
          <a:xfrm flipV="1">
            <a:off x="7884443" y="4234074"/>
            <a:ext cx="1066221" cy="9692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48" idx="3"/>
          </p:cNvCxnSpPr>
          <p:nvPr/>
        </p:nvCxnSpPr>
        <p:spPr>
          <a:xfrm flipV="1">
            <a:off x="7894558" y="3598943"/>
            <a:ext cx="1045284" cy="15964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8" idx="3"/>
          </p:cNvCxnSpPr>
          <p:nvPr/>
        </p:nvCxnSpPr>
        <p:spPr>
          <a:xfrm flipV="1">
            <a:off x="7894558" y="2963812"/>
            <a:ext cx="1055399" cy="22315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8" idx="3"/>
          </p:cNvCxnSpPr>
          <p:nvPr/>
        </p:nvCxnSpPr>
        <p:spPr>
          <a:xfrm flipV="1">
            <a:off x="7894558" y="2362905"/>
            <a:ext cx="1007700" cy="2832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Arrow 154"/>
          <p:cNvSpPr/>
          <p:nvPr/>
        </p:nvSpPr>
        <p:spPr>
          <a:xfrm>
            <a:off x="8009748" y="2939267"/>
            <a:ext cx="787969" cy="131526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0" name="Straight Connector 169"/>
          <p:cNvCxnSpPr>
            <a:stCxn id="13" idx="2"/>
            <a:endCxn id="149" idx="6"/>
          </p:cNvCxnSpPr>
          <p:nvPr/>
        </p:nvCxnSpPr>
        <p:spPr>
          <a:xfrm flipH="1">
            <a:off x="9492786" y="3311747"/>
            <a:ext cx="1064485" cy="15782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" idx="3"/>
          </p:cNvCxnSpPr>
          <p:nvPr/>
        </p:nvCxnSpPr>
        <p:spPr>
          <a:xfrm>
            <a:off x="7890988" y="3289347"/>
            <a:ext cx="1011334" cy="15770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" idx="3"/>
          </p:cNvCxnSpPr>
          <p:nvPr/>
        </p:nvCxnSpPr>
        <p:spPr>
          <a:xfrm>
            <a:off x="7889565" y="2653649"/>
            <a:ext cx="1051228" cy="22261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6550" y="1028760"/>
            <a:ext cx="307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2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BCF3085-6B26-427B-8D7E-F9F31C18538D}"/>
              </a:ext>
            </a:extLst>
          </p:cNvPr>
          <p:cNvSpPr/>
          <p:nvPr/>
        </p:nvSpPr>
        <p:spPr bwMode="auto">
          <a:xfrm>
            <a:off x="3973286" y="2886205"/>
            <a:ext cx="2971800" cy="32418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976270-495C-4FA5-8C17-732053656BB6}"/>
              </a:ext>
            </a:extLst>
          </p:cNvPr>
          <p:cNvCxnSpPr>
            <a:cxnSpLocks/>
          </p:cNvCxnSpPr>
          <p:nvPr/>
        </p:nvCxnSpPr>
        <p:spPr bwMode="auto">
          <a:xfrm>
            <a:off x="489154" y="4866371"/>
            <a:ext cx="3553433" cy="22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0181A8-11BC-437D-9BC4-1CC86149E4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5230" y="2171774"/>
            <a:ext cx="13570" cy="26989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5F761E-4014-4022-8D8D-1438BD1F9CD1}"/>
              </a:ext>
            </a:extLst>
          </p:cNvPr>
          <p:cNvCxnSpPr/>
          <p:nvPr/>
        </p:nvCxnSpPr>
        <p:spPr bwMode="auto">
          <a:xfrm>
            <a:off x="355049" y="2496271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7116F4-3879-4FB1-9EF0-B80D7A497F9E}"/>
              </a:ext>
            </a:extLst>
          </p:cNvPr>
          <p:cNvSpPr txBox="1"/>
          <p:nvPr/>
        </p:nvSpPr>
        <p:spPr>
          <a:xfrm>
            <a:off x="-101682" y="2261506"/>
            <a:ext cx="62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27E9F53-AF51-4AAE-B441-B53E8B54AE8E}"/>
              </a:ext>
            </a:extLst>
          </p:cNvPr>
          <p:cNvSpPr txBox="1"/>
          <p:nvPr/>
        </p:nvSpPr>
        <p:spPr>
          <a:xfrm>
            <a:off x="1906732" y="4843046"/>
            <a:ext cx="79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CA90F0-9F0C-45D3-AF8C-BA2559C77224}"/>
              </a:ext>
            </a:extLst>
          </p:cNvPr>
          <p:cNvSpPr txBox="1"/>
          <p:nvPr/>
        </p:nvSpPr>
        <p:spPr>
          <a:xfrm rot="16200000">
            <a:off x="-283109" y="3259722"/>
            <a:ext cx="11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 Facts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FF169A-DF17-4D67-BC36-7B1C1DEA4B4A}"/>
              </a:ext>
            </a:extLst>
          </p:cNvPr>
          <p:cNvSpPr txBox="1"/>
          <p:nvPr/>
        </p:nvSpPr>
        <p:spPr>
          <a:xfrm>
            <a:off x="6858000" y="2875294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5B538F6-14DA-4D22-AEBB-1ED2AB51CA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396" y="3162918"/>
            <a:ext cx="322835" cy="2734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0DE4884-6E08-49C9-ABA8-9DA6BB9B8E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395" y="3804453"/>
            <a:ext cx="322835" cy="27340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14AB41C-F981-49FB-A180-5BA469978E54}"/>
              </a:ext>
            </a:extLst>
          </p:cNvPr>
          <p:cNvSpPr txBox="1"/>
          <p:nvPr/>
        </p:nvSpPr>
        <p:spPr>
          <a:xfrm>
            <a:off x="6871094" y="3150666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A3792E5-3924-4615-897F-B8D60A5FD18D}"/>
              </a:ext>
            </a:extLst>
          </p:cNvPr>
          <p:cNvSpPr txBox="1"/>
          <p:nvPr/>
        </p:nvSpPr>
        <p:spPr>
          <a:xfrm>
            <a:off x="6881271" y="3433698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9B29681-9288-4869-9B57-5EA1FF5820AD}"/>
              </a:ext>
            </a:extLst>
          </p:cNvPr>
          <p:cNvSpPr txBox="1"/>
          <p:nvPr/>
        </p:nvSpPr>
        <p:spPr>
          <a:xfrm>
            <a:off x="6871094" y="3693597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793774-7A86-44A4-B92F-82B7F8A0CCF2}"/>
              </a:ext>
            </a:extLst>
          </p:cNvPr>
          <p:cNvSpPr txBox="1"/>
          <p:nvPr/>
        </p:nvSpPr>
        <p:spPr>
          <a:xfrm>
            <a:off x="6858000" y="3967643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FA8693F-F825-48A1-BD8D-5936E377CF5D}"/>
              </a:ext>
            </a:extLst>
          </p:cNvPr>
          <p:cNvSpPr txBox="1"/>
          <p:nvPr/>
        </p:nvSpPr>
        <p:spPr>
          <a:xfrm>
            <a:off x="6858709" y="4260200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7CD385D-8080-4D4C-A7A1-44A700D7FD0C}"/>
              </a:ext>
            </a:extLst>
          </p:cNvPr>
          <p:cNvSpPr/>
          <p:nvPr/>
        </p:nvSpPr>
        <p:spPr bwMode="auto">
          <a:xfrm>
            <a:off x="516549" y="2467851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A071920-4941-4A46-9193-78473C958C11}"/>
              </a:ext>
            </a:extLst>
          </p:cNvPr>
          <p:cNvSpPr txBox="1"/>
          <p:nvPr/>
        </p:nvSpPr>
        <p:spPr>
          <a:xfrm>
            <a:off x="545175" y="1494357"/>
            <a:ext cx="2816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Bad – 1 Good Facts</a:t>
            </a:r>
          </a:p>
          <a:p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83% Bad Facts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952590A-C68B-40E6-B675-F2D5C13A53D4}"/>
              </a:ext>
            </a:extLst>
          </p:cNvPr>
          <p:cNvSpPr/>
          <p:nvPr/>
        </p:nvSpPr>
        <p:spPr bwMode="auto">
          <a:xfrm>
            <a:off x="660868" y="2886205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5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7CEC30C-42F3-471B-9E12-7EEE692ABC49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01" name="Picture 6" descr="Najeeb Khan Website">
            <a:extLst>
              <a:ext uri="{FF2B5EF4-FFF2-40B4-BE49-F238E27FC236}">
                <a16:creationId xmlns:a16="http://schemas.microsoft.com/office/drawing/2014/main" id="{46683C67-FC50-4403-9E85-753630A9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A95C56D-FA87-4E8D-A8A2-60266BB37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3" name="Slide Number Placeholder 2">
            <a:extLst>
              <a:ext uri="{FF2B5EF4-FFF2-40B4-BE49-F238E27FC236}">
                <a16:creationId xmlns:a16="http://schemas.microsoft.com/office/drawing/2014/main" id="{DDFF3CE2-5758-4897-98A2-2D49B09BA5B0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72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47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56" grpId="0" animBg="1"/>
      <p:bldP spid="156" grpId="1" animBg="1"/>
      <p:bldP spid="158" grpId="0"/>
      <p:bldP spid="158" grpId="1"/>
      <p:bldP spid="155" grpId="0" animBg="1"/>
      <p:bldP spid="155" grpId="1" animBg="1"/>
      <p:bldP spid="76" grpId="0"/>
      <p:bldP spid="15" grpId="0" animBg="1"/>
      <p:bldP spid="15" grpId="1" animBg="1"/>
      <p:bldP spid="88" grpId="0"/>
      <p:bldP spid="83" grpId="0"/>
      <p:bldP spid="84" grpId="0"/>
      <p:bldP spid="87" grpId="0"/>
      <p:bldP spid="89" grpId="0"/>
      <p:bldP spid="91" grpId="0"/>
      <p:bldP spid="93" grpId="0"/>
      <p:bldP spid="99" grpId="0" animBg="1"/>
      <p:bldP spid="9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54" y="119026"/>
            <a:ext cx="7435645" cy="6018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Multi-Layer Perceptron 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7890988" y="2017951"/>
            <a:ext cx="1059677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7889565" y="232559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7889565" y="2653649"/>
            <a:ext cx="1061100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7889564" y="2028661"/>
            <a:ext cx="1061101" cy="932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7889565" y="2961295"/>
            <a:ext cx="1061100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7890988" y="3925045"/>
            <a:ext cx="1059676" cy="3090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7890988" y="2325597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1" idx="2"/>
          </p:cNvCxnSpPr>
          <p:nvPr/>
        </p:nvCxnSpPr>
        <p:spPr>
          <a:xfrm>
            <a:off x="7890988" y="3289347"/>
            <a:ext cx="1059676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95265" y="2974796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95265" y="360513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95265" y="4254890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496884" y="2340936"/>
            <a:ext cx="1060386" cy="16065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3" idx="2"/>
          </p:cNvCxnSpPr>
          <p:nvPr/>
        </p:nvCxnSpPr>
        <p:spPr>
          <a:xfrm>
            <a:off x="9496884" y="2333894"/>
            <a:ext cx="1060387" cy="9778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7889565" y="2653649"/>
            <a:ext cx="1061099" cy="94334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7889565" y="3596993"/>
            <a:ext cx="1061099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7890988" y="2017951"/>
            <a:ext cx="1059676" cy="15790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7890988" y="2961295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7889565" y="2325597"/>
            <a:ext cx="1061100" cy="22351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7890988" y="2325597"/>
            <a:ext cx="1059677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6"/>
            <a:endCxn id="13" idx="2"/>
          </p:cNvCxnSpPr>
          <p:nvPr/>
        </p:nvCxnSpPr>
        <p:spPr>
          <a:xfrm>
            <a:off x="9497596" y="2961295"/>
            <a:ext cx="1059675" cy="3504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4" idx="2"/>
          </p:cNvCxnSpPr>
          <p:nvPr/>
        </p:nvCxnSpPr>
        <p:spPr>
          <a:xfrm flipV="1">
            <a:off x="9515982" y="3947445"/>
            <a:ext cx="1041288" cy="2892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73733" y="4573927"/>
            <a:ext cx="1049349" cy="3080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2"/>
            <a:endCxn id="12" idx="6"/>
          </p:cNvCxnSpPr>
          <p:nvPr/>
        </p:nvCxnSpPr>
        <p:spPr>
          <a:xfrm flipH="1">
            <a:off x="9497595" y="3311747"/>
            <a:ext cx="1059676" cy="9223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3"/>
          </p:cNvCxnSpPr>
          <p:nvPr/>
        </p:nvCxnSpPr>
        <p:spPr>
          <a:xfrm>
            <a:off x="7890988" y="3925045"/>
            <a:ext cx="1036204" cy="9660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2"/>
          </p:cNvCxnSpPr>
          <p:nvPr/>
        </p:nvCxnSpPr>
        <p:spPr>
          <a:xfrm flipV="1">
            <a:off x="9479208" y="3947445"/>
            <a:ext cx="1078062" cy="9061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7890988" y="2017951"/>
            <a:ext cx="1059676" cy="221612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7889565" y="2653649"/>
            <a:ext cx="1061099" cy="15804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87071" y="3285478"/>
            <a:ext cx="1060386" cy="9484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4" idx="2"/>
          </p:cNvCxnSpPr>
          <p:nvPr/>
        </p:nvCxnSpPr>
        <p:spPr>
          <a:xfrm>
            <a:off x="9487976" y="3607967"/>
            <a:ext cx="1069294" cy="3394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497596" y="2961295"/>
            <a:ext cx="1059674" cy="9861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2"/>
            <a:endCxn id="11" idx="6"/>
          </p:cNvCxnSpPr>
          <p:nvPr/>
        </p:nvCxnSpPr>
        <p:spPr>
          <a:xfrm flipH="1">
            <a:off x="9497595" y="3311747"/>
            <a:ext cx="1059676" cy="2852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" idx="3"/>
          </p:cNvCxnSpPr>
          <p:nvPr/>
        </p:nvCxnSpPr>
        <p:spPr>
          <a:xfrm flipH="1" flipV="1">
            <a:off x="7890988" y="2017951"/>
            <a:ext cx="1035881" cy="28709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55152" y="177439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455152" y="36814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455152" y="304579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53729" y="241009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453729" y="431718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950665" y="20820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950665" y="271774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950664" y="335343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950664" y="3990519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0557271" y="306819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557270" y="370389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244368" y="1219200"/>
            <a:ext cx="92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640037" y="1548825"/>
            <a:ext cx="111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40236" y="2369667"/>
            <a:ext cx="117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928621" y="2581237"/>
            <a:ext cx="3163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458722" y="495183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8945855" y="46464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0" name="Straight Connector 149"/>
          <p:cNvCxnSpPr>
            <a:endCxn id="149" idx="2"/>
          </p:cNvCxnSpPr>
          <p:nvPr/>
        </p:nvCxnSpPr>
        <p:spPr>
          <a:xfrm flipV="1">
            <a:off x="7895265" y="4889997"/>
            <a:ext cx="1050590" cy="3072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12" idx="2"/>
          </p:cNvCxnSpPr>
          <p:nvPr/>
        </p:nvCxnSpPr>
        <p:spPr>
          <a:xfrm flipV="1">
            <a:off x="7884443" y="4234074"/>
            <a:ext cx="1066221" cy="9692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48" idx="3"/>
          </p:cNvCxnSpPr>
          <p:nvPr/>
        </p:nvCxnSpPr>
        <p:spPr>
          <a:xfrm flipV="1">
            <a:off x="7894558" y="3598943"/>
            <a:ext cx="1045284" cy="15964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8" idx="3"/>
          </p:cNvCxnSpPr>
          <p:nvPr/>
        </p:nvCxnSpPr>
        <p:spPr>
          <a:xfrm flipV="1">
            <a:off x="7894558" y="2963812"/>
            <a:ext cx="1055399" cy="22315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8" idx="3"/>
          </p:cNvCxnSpPr>
          <p:nvPr/>
        </p:nvCxnSpPr>
        <p:spPr>
          <a:xfrm flipV="1">
            <a:off x="7894558" y="2362905"/>
            <a:ext cx="1007700" cy="2832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3" idx="2"/>
            <a:endCxn id="149" idx="6"/>
          </p:cNvCxnSpPr>
          <p:nvPr/>
        </p:nvCxnSpPr>
        <p:spPr>
          <a:xfrm flipH="1">
            <a:off x="9492786" y="3311747"/>
            <a:ext cx="1064485" cy="15782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" idx="3"/>
          </p:cNvCxnSpPr>
          <p:nvPr/>
        </p:nvCxnSpPr>
        <p:spPr>
          <a:xfrm>
            <a:off x="7890988" y="3289347"/>
            <a:ext cx="1011334" cy="15770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" idx="3"/>
          </p:cNvCxnSpPr>
          <p:nvPr/>
        </p:nvCxnSpPr>
        <p:spPr>
          <a:xfrm>
            <a:off x="7889565" y="2653649"/>
            <a:ext cx="1051228" cy="22261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6550" y="1028760"/>
            <a:ext cx="307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3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976270-495C-4FA5-8C17-732053656BB6}"/>
              </a:ext>
            </a:extLst>
          </p:cNvPr>
          <p:cNvCxnSpPr>
            <a:cxnSpLocks/>
          </p:cNvCxnSpPr>
          <p:nvPr/>
        </p:nvCxnSpPr>
        <p:spPr bwMode="auto">
          <a:xfrm>
            <a:off x="489154" y="4866371"/>
            <a:ext cx="3553433" cy="22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0181A8-11BC-437D-9BC4-1CC86149E4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5230" y="2171774"/>
            <a:ext cx="13570" cy="26989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5F761E-4014-4022-8D8D-1438BD1F9CD1}"/>
              </a:ext>
            </a:extLst>
          </p:cNvPr>
          <p:cNvCxnSpPr/>
          <p:nvPr/>
        </p:nvCxnSpPr>
        <p:spPr bwMode="auto">
          <a:xfrm>
            <a:off x="355049" y="2496271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7116F4-3879-4FB1-9EF0-B80D7A497F9E}"/>
              </a:ext>
            </a:extLst>
          </p:cNvPr>
          <p:cNvSpPr txBox="1"/>
          <p:nvPr/>
        </p:nvSpPr>
        <p:spPr>
          <a:xfrm>
            <a:off x="-101682" y="2261506"/>
            <a:ext cx="62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27E9F53-AF51-4AAE-B441-B53E8B54AE8E}"/>
              </a:ext>
            </a:extLst>
          </p:cNvPr>
          <p:cNvSpPr txBox="1"/>
          <p:nvPr/>
        </p:nvSpPr>
        <p:spPr>
          <a:xfrm>
            <a:off x="1906732" y="4843046"/>
            <a:ext cx="79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CA90F0-9F0C-45D3-AF8C-BA2559C77224}"/>
              </a:ext>
            </a:extLst>
          </p:cNvPr>
          <p:cNvSpPr txBox="1"/>
          <p:nvPr/>
        </p:nvSpPr>
        <p:spPr>
          <a:xfrm rot="16200000">
            <a:off x="-283109" y="3259722"/>
            <a:ext cx="11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 Facts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FF169A-DF17-4D67-BC36-7B1C1DEA4B4A}"/>
              </a:ext>
            </a:extLst>
          </p:cNvPr>
          <p:cNvSpPr txBox="1"/>
          <p:nvPr/>
        </p:nvSpPr>
        <p:spPr>
          <a:xfrm>
            <a:off x="6858000" y="2875294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4AB41C-F981-49FB-A180-5BA469978E54}"/>
              </a:ext>
            </a:extLst>
          </p:cNvPr>
          <p:cNvSpPr txBox="1"/>
          <p:nvPr/>
        </p:nvSpPr>
        <p:spPr>
          <a:xfrm>
            <a:off x="6871094" y="3150666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A3792E5-3924-4615-897F-B8D60A5FD18D}"/>
              </a:ext>
            </a:extLst>
          </p:cNvPr>
          <p:cNvSpPr txBox="1"/>
          <p:nvPr/>
        </p:nvSpPr>
        <p:spPr>
          <a:xfrm>
            <a:off x="6881271" y="3433698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9B29681-9288-4869-9B57-5EA1FF5820AD}"/>
              </a:ext>
            </a:extLst>
          </p:cNvPr>
          <p:cNvSpPr txBox="1"/>
          <p:nvPr/>
        </p:nvSpPr>
        <p:spPr>
          <a:xfrm>
            <a:off x="6871094" y="3693597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793774-7A86-44A4-B92F-82B7F8A0CCF2}"/>
              </a:ext>
            </a:extLst>
          </p:cNvPr>
          <p:cNvSpPr txBox="1"/>
          <p:nvPr/>
        </p:nvSpPr>
        <p:spPr>
          <a:xfrm>
            <a:off x="6858000" y="3967643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FA8693F-F825-48A1-BD8D-5936E377CF5D}"/>
              </a:ext>
            </a:extLst>
          </p:cNvPr>
          <p:cNvSpPr txBox="1"/>
          <p:nvPr/>
        </p:nvSpPr>
        <p:spPr>
          <a:xfrm>
            <a:off x="6858709" y="4260200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7CD385D-8080-4D4C-A7A1-44A700D7FD0C}"/>
              </a:ext>
            </a:extLst>
          </p:cNvPr>
          <p:cNvSpPr/>
          <p:nvPr/>
        </p:nvSpPr>
        <p:spPr bwMode="auto">
          <a:xfrm>
            <a:off x="516549" y="2467851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A071920-4941-4A46-9193-78473C958C11}"/>
              </a:ext>
            </a:extLst>
          </p:cNvPr>
          <p:cNvSpPr txBox="1"/>
          <p:nvPr/>
        </p:nvSpPr>
        <p:spPr>
          <a:xfrm>
            <a:off x="545175" y="1494357"/>
            <a:ext cx="2816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Bad – 2 Good Facts</a:t>
            </a:r>
          </a:p>
          <a:p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66.7% Bad Facts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952590A-C68B-40E6-B675-F2D5C13A53D4}"/>
              </a:ext>
            </a:extLst>
          </p:cNvPr>
          <p:cNvSpPr/>
          <p:nvPr/>
        </p:nvSpPr>
        <p:spPr bwMode="auto">
          <a:xfrm>
            <a:off x="660868" y="2886205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16E387B-3E3A-45B9-AD28-ED93CB9329BA}"/>
              </a:ext>
            </a:extLst>
          </p:cNvPr>
          <p:cNvSpPr/>
          <p:nvPr/>
        </p:nvSpPr>
        <p:spPr bwMode="auto">
          <a:xfrm>
            <a:off x="800993" y="3319943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9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EF8E89-2321-4803-8D16-66D2BCB50865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81" name="Picture 6" descr="Najeeb Khan Website">
            <a:extLst>
              <a:ext uri="{FF2B5EF4-FFF2-40B4-BE49-F238E27FC236}">
                <a16:creationId xmlns:a16="http://schemas.microsoft.com/office/drawing/2014/main" id="{22D1F30C-678B-4E94-B0F0-C20EED115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C25FD85-0340-4496-97B0-7089DB95C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0" name="Slide Number Placeholder 2">
            <a:extLst>
              <a:ext uri="{FF2B5EF4-FFF2-40B4-BE49-F238E27FC236}">
                <a16:creationId xmlns:a16="http://schemas.microsoft.com/office/drawing/2014/main" id="{C6DABDC3-0C8C-406B-9239-735EC0D69861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73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9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8" grpId="0"/>
      <p:bldP spid="83" grpId="0"/>
      <p:bldP spid="84" grpId="0"/>
      <p:bldP spid="87" grpId="0"/>
      <p:bldP spid="89" grpId="0"/>
      <p:bldP spid="91" grpId="0"/>
      <p:bldP spid="93" grpId="0"/>
      <p:bldP spid="95" grpId="0" animBg="1"/>
      <p:bldP spid="7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54" y="119026"/>
            <a:ext cx="7435645" cy="6018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Multi-Layer Perceptron 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7890988" y="2017951"/>
            <a:ext cx="1059677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7889565" y="232559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7889565" y="2653649"/>
            <a:ext cx="1061100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7889564" y="2028661"/>
            <a:ext cx="1061101" cy="932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7889565" y="2961295"/>
            <a:ext cx="1061100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7890988" y="3925045"/>
            <a:ext cx="1059676" cy="3090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7890988" y="2325597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1" idx="2"/>
          </p:cNvCxnSpPr>
          <p:nvPr/>
        </p:nvCxnSpPr>
        <p:spPr>
          <a:xfrm>
            <a:off x="7890988" y="3289347"/>
            <a:ext cx="1059676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95265" y="2974796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95265" y="360513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95265" y="4254890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496884" y="2340936"/>
            <a:ext cx="1060386" cy="16065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3" idx="2"/>
          </p:cNvCxnSpPr>
          <p:nvPr/>
        </p:nvCxnSpPr>
        <p:spPr>
          <a:xfrm>
            <a:off x="9496884" y="2333894"/>
            <a:ext cx="1060387" cy="9778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7889565" y="2653649"/>
            <a:ext cx="1061099" cy="94334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7889565" y="3596993"/>
            <a:ext cx="1061099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7890988" y="2017951"/>
            <a:ext cx="1059676" cy="15790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7890988" y="2961295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7889565" y="2325597"/>
            <a:ext cx="1061100" cy="22351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7890988" y="2325597"/>
            <a:ext cx="1059677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6"/>
            <a:endCxn id="13" idx="2"/>
          </p:cNvCxnSpPr>
          <p:nvPr/>
        </p:nvCxnSpPr>
        <p:spPr>
          <a:xfrm>
            <a:off x="9497596" y="2961295"/>
            <a:ext cx="1059675" cy="3504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4" idx="2"/>
          </p:cNvCxnSpPr>
          <p:nvPr/>
        </p:nvCxnSpPr>
        <p:spPr>
          <a:xfrm flipV="1">
            <a:off x="9515982" y="3947445"/>
            <a:ext cx="1041288" cy="2892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73733" y="4573927"/>
            <a:ext cx="1049349" cy="3080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2"/>
            <a:endCxn id="12" idx="6"/>
          </p:cNvCxnSpPr>
          <p:nvPr/>
        </p:nvCxnSpPr>
        <p:spPr>
          <a:xfrm flipH="1">
            <a:off x="9497595" y="3311747"/>
            <a:ext cx="1059676" cy="9223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3"/>
          </p:cNvCxnSpPr>
          <p:nvPr/>
        </p:nvCxnSpPr>
        <p:spPr>
          <a:xfrm>
            <a:off x="7890988" y="3925045"/>
            <a:ext cx="1036204" cy="9660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2"/>
          </p:cNvCxnSpPr>
          <p:nvPr/>
        </p:nvCxnSpPr>
        <p:spPr>
          <a:xfrm flipV="1">
            <a:off x="9479208" y="3947445"/>
            <a:ext cx="1078062" cy="9061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7890988" y="2017951"/>
            <a:ext cx="1059676" cy="221612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7889565" y="2653649"/>
            <a:ext cx="1061099" cy="15804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87071" y="3285478"/>
            <a:ext cx="1060386" cy="9484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4" idx="2"/>
          </p:cNvCxnSpPr>
          <p:nvPr/>
        </p:nvCxnSpPr>
        <p:spPr>
          <a:xfrm>
            <a:off x="9487976" y="3607967"/>
            <a:ext cx="1069294" cy="3394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497596" y="2961295"/>
            <a:ext cx="1059674" cy="9861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2"/>
            <a:endCxn id="11" idx="6"/>
          </p:cNvCxnSpPr>
          <p:nvPr/>
        </p:nvCxnSpPr>
        <p:spPr>
          <a:xfrm flipH="1">
            <a:off x="9497595" y="3311747"/>
            <a:ext cx="1059676" cy="2852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" idx="3"/>
          </p:cNvCxnSpPr>
          <p:nvPr/>
        </p:nvCxnSpPr>
        <p:spPr>
          <a:xfrm flipH="1" flipV="1">
            <a:off x="7890988" y="2017951"/>
            <a:ext cx="1035881" cy="28709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55152" y="177439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455152" y="36814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455152" y="304579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53729" y="241009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453729" y="431718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950665" y="20820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950665" y="271774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950664" y="335343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950664" y="3990519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0557271" y="306819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557270" y="370389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244368" y="1219200"/>
            <a:ext cx="92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640037" y="1548825"/>
            <a:ext cx="111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40236" y="2369667"/>
            <a:ext cx="117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928621" y="2581237"/>
            <a:ext cx="3163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458722" y="495183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8945855" y="46464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0" name="Straight Connector 149"/>
          <p:cNvCxnSpPr>
            <a:endCxn id="149" idx="2"/>
          </p:cNvCxnSpPr>
          <p:nvPr/>
        </p:nvCxnSpPr>
        <p:spPr>
          <a:xfrm flipV="1">
            <a:off x="7895265" y="4889997"/>
            <a:ext cx="1050590" cy="3072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12" idx="2"/>
          </p:cNvCxnSpPr>
          <p:nvPr/>
        </p:nvCxnSpPr>
        <p:spPr>
          <a:xfrm flipV="1">
            <a:off x="7884443" y="4234074"/>
            <a:ext cx="1066221" cy="9692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48" idx="3"/>
          </p:cNvCxnSpPr>
          <p:nvPr/>
        </p:nvCxnSpPr>
        <p:spPr>
          <a:xfrm flipV="1">
            <a:off x="7894558" y="3598943"/>
            <a:ext cx="1045284" cy="15964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8" idx="3"/>
          </p:cNvCxnSpPr>
          <p:nvPr/>
        </p:nvCxnSpPr>
        <p:spPr>
          <a:xfrm flipV="1">
            <a:off x="7894558" y="2963812"/>
            <a:ext cx="1055399" cy="22315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8" idx="3"/>
          </p:cNvCxnSpPr>
          <p:nvPr/>
        </p:nvCxnSpPr>
        <p:spPr>
          <a:xfrm flipV="1">
            <a:off x="7894558" y="2362905"/>
            <a:ext cx="1007700" cy="2832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3" idx="2"/>
            <a:endCxn id="149" idx="6"/>
          </p:cNvCxnSpPr>
          <p:nvPr/>
        </p:nvCxnSpPr>
        <p:spPr>
          <a:xfrm flipH="1">
            <a:off x="9492786" y="3311747"/>
            <a:ext cx="1064485" cy="15782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" idx="3"/>
          </p:cNvCxnSpPr>
          <p:nvPr/>
        </p:nvCxnSpPr>
        <p:spPr>
          <a:xfrm>
            <a:off x="7890988" y="3289347"/>
            <a:ext cx="1011334" cy="15770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" idx="3"/>
          </p:cNvCxnSpPr>
          <p:nvPr/>
        </p:nvCxnSpPr>
        <p:spPr>
          <a:xfrm>
            <a:off x="7889565" y="2653649"/>
            <a:ext cx="1051228" cy="22261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6550" y="1028760"/>
            <a:ext cx="307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4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976270-495C-4FA5-8C17-732053656BB6}"/>
              </a:ext>
            </a:extLst>
          </p:cNvPr>
          <p:cNvCxnSpPr>
            <a:cxnSpLocks/>
          </p:cNvCxnSpPr>
          <p:nvPr/>
        </p:nvCxnSpPr>
        <p:spPr bwMode="auto">
          <a:xfrm>
            <a:off x="489154" y="4866371"/>
            <a:ext cx="3553433" cy="22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0181A8-11BC-437D-9BC4-1CC86149E4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5230" y="2171774"/>
            <a:ext cx="13570" cy="26989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5F761E-4014-4022-8D8D-1438BD1F9CD1}"/>
              </a:ext>
            </a:extLst>
          </p:cNvPr>
          <p:cNvCxnSpPr/>
          <p:nvPr/>
        </p:nvCxnSpPr>
        <p:spPr bwMode="auto">
          <a:xfrm>
            <a:off x="355049" y="2496271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7116F4-3879-4FB1-9EF0-B80D7A497F9E}"/>
              </a:ext>
            </a:extLst>
          </p:cNvPr>
          <p:cNvSpPr txBox="1"/>
          <p:nvPr/>
        </p:nvSpPr>
        <p:spPr>
          <a:xfrm>
            <a:off x="-101682" y="2261506"/>
            <a:ext cx="62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27E9F53-AF51-4AAE-B441-B53E8B54AE8E}"/>
              </a:ext>
            </a:extLst>
          </p:cNvPr>
          <p:cNvSpPr txBox="1"/>
          <p:nvPr/>
        </p:nvSpPr>
        <p:spPr>
          <a:xfrm>
            <a:off x="1906732" y="4843046"/>
            <a:ext cx="79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CA90F0-9F0C-45D3-AF8C-BA2559C77224}"/>
              </a:ext>
            </a:extLst>
          </p:cNvPr>
          <p:cNvSpPr txBox="1"/>
          <p:nvPr/>
        </p:nvSpPr>
        <p:spPr>
          <a:xfrm rot="16200000">
            <a:off x="-283109" y="3259722"/>
            <a:ext cx="11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 Facts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FF169A-DF17-4D67-BC36-7B1C1DEA4B4A}"/>
              </a:ext>
            </a:extLst>
          </p:cNvPr>
          <p:cNvSpPr txBox="1"/>
          <p:nvPr/>
        </p:nvSpPr>
        <p:spPr>
          <a:xfrm>
            <a:off x="6858000" y="2875294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4AB41C-F981-49FB-A180-5BA469978E54}"/>
              </a:ext>
            </a:extLst>
          </p:cNvPr>
          <p:cNvSpPr txBox="1"/>
          <p:nvPr/>
        </p:nvSpPr>
        <p:spPr>
          <a:xfrm>
            <a:off x="6871094" y="3150666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A3792E5-3924-4615-897F-B8D60A5FD18D}"/>
              </a:ext>
            </a:extLst>
          </p:cNvPr>
          <p:cNvSpPr txBox="1"/>
          <p:nvPr/>
        </p:nvSpPr>
        <p:spPr>
          <a:xfrm>
            <a:off x="6881271" y="3433698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9B29681-9288-4869-9B57-5EA1FF5820AD}"/>
              </a:ext>
            </a:extLst>
          </p:cNvPr>
          <p:cNvSpPr txBox="1"/>
          <p:nvPr/>
        </p:nvSpPr>
        <p:spPr>
          <a:xfrm>
            <a:off x="6871094" y="3693597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793774-7A86-44A4-B92F-82B7F8A0CCF2}"/>
              </a:ext>
            </a:extLst>
          </p:cNvPr>
          <p:cNvSpPr txBox="1"/>
          <p:nvPr/>
        </p:nvSpPr>
        <p:spPr>
          <a:xfrm>
            <a:off x="6858000" y="3967643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FA8693F-F825-48A1-BD8D-5936E377CF5D}"/>
              </a:ext>
            </a:extLst>
          </p:cNvPr>
          <p:cNvSpPr txBox="1"/>
          <p:nvPr/>
        </p:nvSpPr>
        <p:spPr>
          <a:xfrm>
            <a:off x="6858709" y="4260200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7CD385D-8080-4D4C-A7A1-44A700D7FD0C}"/>
              </a:ext>
            </a:extLst>
          </p:cNvPr>
          <p:cNvSpPr/>
          <p:nvPr/>
        </p:nvSpPr>
        <p:spPr bwMode="auto">
          <a:xfrm>
            <a:off x="516549" y="2467851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A071920-4941-4A46-9193-78473C958C11}"/>
              </a:ext>
            </a:extLst>
          </p:cNvPr>
          <p:cNvSpPr txBox="1"/>
          <p:nvPr/>
        </p:nvSpPr>
        <p:spPr>
          <a:xfrm>
            <a:off x="545175" y="1494357"/>
            <a:ext cx="2816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Bad – 1 Good Facts</a:t>
            </a:r>
          </a:p>
          <a:p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83% Bad Facts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952590A-C68B-40E6-B675-F2D5C13A53D4}"/>
              </a:ext>
            </a:extLst>
          </p:cNvPr>
          <p:cNvSpPr/>
          <p:nvPr/>
        </p:nvSpPr>
        <p:spPr bwMode="auto">
          <a:xfrm>
            <a:off x="660868" y="2886205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16E387B-3E3A-45B9-AD28-ED93CB9329BA}"/>
              </a:ext>
            </a:extLst>
          </p:cNvPr>
          <p:cNvSpPr/>
          <p:nvPr/>
        </p:nvSpPr>
        <p:spPr bwMode="auto">
          <a:xfrm>
            <a:off x="800993" y="3319943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D1D04B4-2A1A-45D4-9511-68871BAEC4DB}"/>
              </a:ext>
            </a:extLst>
          </p:cNvPr>
          <p:cNvSpPr/>
          <p:nvPr/>
        </p:nvSpPr>
        <p:spPr bwMode="auto">
          <a:xfrm>
            <a:off x="1010974" y="2886205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A7C0AC-3A6D-4AAB-806D-C93C9CEC23D3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82" name="Picture 6" descr="Najeeb Khan Website">
            <a:extLst>
              <a:ext uri="{FF2B5EF4-FFF2-40B4-BE49-F238E27FC236}">
                <a16:creationId xmlns:a16="http://schemas.microsoft.com/office/drawing/2014/main" id="{9D9C8425-2307-4158-978B-130BDE1F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932AC98-A205-4A18-9F6F-84F81AF6C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1" name="Slide Number Placeholder 2">
            <a:extLst>
              <a:ext uri="{FF2B5EF4-FFF2-40B4-BE49-F238E27FC236}">
                <a16:creationId xmlns:a16="http://schemas.microsoft.com/office/drawing/2014/main" id="{F7F11B53-83F4-4BA3-A0E1-D5F2694192BA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74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8" grpId="0"/>
      <p:bldP spid="83" grpId="0"/>
      <p:bldP spid="84" grpId="0"/>
      <p:bldP spid="87" grpId="0"/>
      <p:bldP spid="89" grpId="0"/>
      <p:bldP spid="91" grpId="0"/>
      <p:bldP spid="93" grpId="0"/>
      <p:bldP spid="79" grpId="0" animBg="1"/>
      <p:bldP spid="8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54" y="119026"/>
            <a:ext cx="7435645" cy="6018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Multi-Layer Perceptron Training</a:t>
            </a:r>
          </a:p>
        </p:txBody>
      </p:sp>
      <p:cxnSp>
        <p:nvCxnSpPr>
          <p:cNvPr id="17" name="Straight Connector 16"/>
          <p:cNvCxnSpPr>
            <a:stCxn id="5" idx="3"/>
            <a:endCxn id="4" idx="2"/>
          </p:cNvCxnSpPr>
          <p:nvPr/>
        </p:nvCxnSpPr>
        <p:spPr>
          <a:xfrm>
            <a:off x="7890988" y="2017951"/>
            <a:ext cx="1059677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4" idx="2"/>
          </p:cNvCxnSpPr>
          <p:nvPr/>
        </p:nvCxnSpPr>
        <p:spPr>
          <a:xfrm flipV="1">
            <a:off x="7889565" y="232559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10" idx="2"/>
          </p:cNvCxnSpPr>
          <p:nvPr/>
        </p:nvCxnSpPr>
        <p:spPr>
          <a:xfrm>
            <a:off x="7889565" y="2653649"/>
            <a:ext cx="1061100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7889564" y="2028661"/>
            <a:ext cx="1061101" cy="932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0" idx="2"/>
          </p:cNvCxnSpPr>
          <p:nvPr/>
        </p:nvCxnSpPr>
        <p:spPr>
          <a:xfrm flipV="1">
            <a:off x="7889565" y="2961295"/>
            <a:ext cx="1061100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2" idx="2"/>
          </p:cNvCxnSpPr>
          <p:nvPr/>
        </p:nvCxnSpPr>
        <p:spPr>
          <a:xfrm>
            <a:off x="7890988" y="3925045"/>
            <a:ext cx="1059676" cy="3090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4" idx="2"/>
          </p:cNvCxnSpPr>
          <p:nvPr/>
        </p:nvCxnSpPr>
        <p:spPr>
          <a:xfrm flipV="1">
            <a:off x="7890988" y="2325597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11" idx="2"/>
          </p:cNvCxnSpPr>
          <p:nvPr/>
        </p:nvCxnSpPr>
        <p:spPr>
          <a:xfrm>
            <a:off x="7890988" y="3289347"/>
            <a:ext cx="1059676" cy="3076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95265" y="2974796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95265" y="3605137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95265" y="4254890"/>
            <a:ext cx="1061100" cy="3280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2"/>
          </p:cNvCxnSpPr>
          <p:nvPr/>
        </p:nvCxnSpPr>
        <p:spPr>
          <a:xfrm>
            <a:off x="9496884" y="2340936"/>
            <a:ext cx="1060386" cy="16065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3" idx="2"/>
          </p:cNvCxnSpPr>
          <p:nvPr/>
        </p:nvCxnSpPr>
        <p:spPr>
          <a:xfrm>
            <a:off x="9496884" y="2333894"/>
            <a:ext cx="1060387" cy="9778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  <a:endCxn id="11" idx="2"/>
          </p:cNvCxnSpPr>
          <p:nvPr/>
        </p:nvCxnSpPr>
        <p:spPr>
          <a:xfrm>
            <a:off x="7889565" y="2653649"/>
            <a:ext cx="1061099" cy="94334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  <a:endCxn id="11" idx="2"/>
          </p:cNvCxnSpPr>
          <p:nvPr/>
        </p:nvCxnSpPr>
        <p:spPr>
          <a:xfrm flipV="1">
            <a:off x="7889565" y="3596993"/>
            <a:ext cx="1061099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1" idx="2"/>
          </p:cNvCxnSpPr>
          <p:nvPr/>
        </p:nvCxnSpPr>
        <p:spPr>
          <a:xfrm>
            <a:off x="7890988" y="2017951"/>
            <a:ext cx="1059676" cy="15790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0" idx="2"/>
          </p:cNvCxnSpPr>
          <p:nvPr/>
        </p:nvCxnSpPr>
        <p:spPr>
          <a:xfrm flipV="1">
            <a:off x="7890988" y="2961295"/>
            <a:ext cx="1059677" cy="963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3"/>
            <a:endCxn id="4" idx="2"/>
          </p:cNvCxnSpPr>
          <p:nvPr/>
        </p:nvCxnSpPr>
        <p:spPr>
          <a:xfrm flipV="1">
            <a:off x="7889565" y="2325597"/>
            <a:ext cx="1061100" cy="22351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4" idx="2"/>
          </p:cNvCxnSpPr>
          <p:nvPr/>
        </p:nvCxnSpPr>
        <p:spPr>
          <a:xfrm flipV="1">
            <a:off x="7890988" y="2325597"/>
            <a:ext cx="1059677" cy="15994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6"/>
            <a:endCxn id="13" idx="2"/>
          </p:cNvCxnSpPr>
          <p:nvPr/>
        </p:nvCxnSpPr>
        <p:spPr>
          <a:xfrm>
            <a:off x="9497596" y="2961295"/>
            <a:ext cx="1059675" cy="35045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4" idx="2"/>
          </p:cNvCxnSpPr>
          <p:nvPr/>
        </p:nvCxnSpPr>
        <p:spPr>
          <a:xfrm flipV="1">
            <a:off x="9515982" y="3947445"/>
            <a:ext cx="1041288" cy="2892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873733" y="4573927"/>
            <a:ext cx="1049349" cy="30806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3" idx="2"/>
            <a:endCxn id="12" idx="6"/>
          </p:cNvCxnSpPr>
          <p:nvPr/>
        </p:nvCxnSpPr>
        <p:spPr>
          <a:xfrm flipH="1">
            <a:off x="9497595" y="3311747"/>
            <a:ext cx="1059676" cy="9223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3"/>
          </p:cNvCxnSpPr>
          <p:nvPr/>
        </p:nvCxnSpPr>
        <p:spPr>
          <a:xfrm>
            <a:off x="7890988" y="3925045"/>
            <a:ext cx="1036204" cy="9660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2"/>
          </p:cNvCxnSpPr>
          <p:nvPr/>
        </p:nvCxnSpPr>
        <p:spPr>
          <a:xfrm flipV="1">
            <a:off x="9479208" y="3947445"/>
            <a:ext cx="1078062" cy="9061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" idx="3"/>
            <a:endCxn id="12" idx="2"/>
          </p:cNvCxnSpPr>
          <p:nvPr/>
        </p:nvCxnSpPr>
        <p:spPr>
          <a:xfrm>
            <a:off x="7890988" y="2017951"/>
            <a:ext cx="1059676" cy="221612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3"/>
            <a:endCxn id="12" idx="2"/>
          </p:cNvCxnSpPr>
          <p:nvPr/>
        </p:nvCxnSpPr>
        <p:spPr>
          <a:xfrm>
            <a:off x="7889565" y="2653649"/>
            <a:ext cx="1061099" cy="15804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887071" y="3285478"/>
            <a:ext cx="1060386" cy="9484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4" idx="2"/>
          </p:cNvCxnSpPr>
          <p:nvPr/>
        </p:nvCxnSpPr>
        <p:spPr>
          <a:xfrm>
            <a:off x="9487976" y="3607967"/>
            <a:ext cx="1069294" cy="3394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6"/>
            <a:endCxn id="14" idx="2"/>
          </p:cNvCxnSpPr>
          <p:nvPr/>
        </p:nvCxnSpPr>
        <p:spPr>
          <a:xfrm>
            <a:off x="9497596" y="2961295"/>
            <a:ext cx="1059674" cy="9861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2"/>
            <a:endCxn id="11" idx="6"/>
          </p:cNvCxnSpPr>
          <p:nvPr/>
        </p:nvCxnSpPr>
        <p:spPr>
          <a:xfrm flipH="1">
            <a:off x="9497595" y="3311747"/>
            <a:ext cx="1059676" cy="2852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" idx="3"/>
          </p:cNvCxnSpPr>
          <p:nvPr/>
        </p:nvCxnSpPr>
        <p:spPr>
          <a:xfrm flipH="1" flipV="1">
            <a:off x="7890988" y="2017951"/>
            <a:ext cx="1035881" cy="28709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55152" y="1774396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455152" y="368149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455152" y="3045792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53729" y="2410094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453729" y="4317188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950665" y="20820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950665" y="271774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950664" y="3353438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950664" y="3990519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0557271" y="306819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557270" y="3703890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244368" y="1219200"/>
            <a:ext cx="92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16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640037" y="1548825"/>
            <a:ext cx="111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40236" y="2369667"/>
            <a:ext cx="117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  <a:p>
            <a:pPr algn="ctr"/>
            <a:r>
              <a:rPr lang="en-GB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928621" y="2581237"/>
            <a:ext cx="3163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(0.5, 2.5, 9.3, 1.1, 1.2, 0.6),(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 </a:t>
            </a: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(0.1, 2.3, 9.1, 1.2, 1.0, 0.8),(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(0.9, 2.4, 6.3, 0.9, 6.2, 4.8),(0,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(2.1, 0.5, 6.1, 1.2, 6.0, 5.1),(0,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(2.8, 1.5, 6.9, 1.9, 6.7, 5.8),(0,</a:t>
            </a:r>
            <a:r>
              <a:rPr lang="en-GB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(0.7, 2.7, 9.8, 1.7, 1.6, 0.7),(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,0)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458722" y="4951830"/>
            <a:ext cx="435836" cy="487110"/>
          </a:xfrm>
          <a:prstGeom prst="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8945855" y="4646442"/>
            <a:ext cx="546931" cy="487110"/>
          </a:xfrm>
          <a:prstGeom prst="ellipse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0" name="Straight Connector 149"/>
          <p:cNvCxnSpPr>
            <a:endCxn id="149" idx="2"/>
          </p:cNvCxnSpPr>
          <p:nvPr/>
        </p:nvCxnSpPr>
        <p:spPr>
          <a:xfrm flipV="1">
            <a:off x="7895265" y="4889997"/>
            <a:ext cx="1050590" cy="3072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endCxn id="12" idx="2"/>
          </p:cNvCxnSpPr>
          <p:nvPr/>
        </p:nvCxnSpPr>
        <p:spPr>
          <a:xfrm flipV="1">
            <a:off x="7884443" y="4234074"/>
            <a:ext cx="1066221" cy="9692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48" idx="3"/>
          </p:cNvCxnSpPr>
          <p:nvPr/>
        </p:nvCxnSpPr>
        <p:spPr>
          <a:xfrm flipV="1">
            <a:off x="7894558" y="3598943"/>
            <a:ext cx="1045284" cy="15964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48" idx="3"/>
          </p:cNvCxnSpPr>
          <p:nvPr/>
        </p:nvCxnSpPr>
        <p:spPr>
          <a:xfrm flipV="1">
            <a:off x="7894558" y="2963812"/>
            <a:ext cx="1055399" cy="22315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8" idx="3"/>
          </p:cNvCxnSpPr>
          <p:nvPr/>
        </p:nvCxnSpPr>
        <p:spPr>
          <a:xfrm flipV="1">
            <a:off x="7894558" y="2362905"/>
            <a:ext cx="1007700" cy="28324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3" idx="2"/>
            <a:endCxn id="149" idx="6"/>
          </p:cNvCxnSpPr>
          <p:nvPr/>
        </p:nvCxnSpPr>
        <p:spPr>
          <a:xfrm flipH="1">
            <a:off x="9492786" y="3311747"/>
            <a:ext cx="1064485" cy="15782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7" idx="3"/>
          </p:cNvCxnSpPr>
          <p:nvPr/>
        </p:nvCxnSpPr>
        <p:spPr>
          <a:xfrm>
            <a:off x="7890988" y="3289347"/>
            <a:ext cx="1011334" cy="15770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" idx="3"/>
          </p:cNvCxnSpPr>
          <p:nvPr/>
        </p:nvCxnSpPr>
        <p:spPr>
          <a:xfrm>
            <a:off x="7889565" y="2653649"/>
            <a:ext cx="1051228" cy="22261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6550" y="1028760"/>
            <a:ext cx="307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 271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976270-495C-4FA5-8C17-732053656BB6}"/>
              </a:ext>
            </a:extLst>
          </p:cNvPr>
          <p:cNvCxnSpPr>
            <a:cxnSpLocks/>
          </p:cNvCxnSpPr>
          <p:nvPr/>
        </p:nvCxnSpPr>
        <p:spPr bwMode="auto">
          <a:xfrm>
            <a:off x="489154" y="4866371"/>
            <a:ext cx="3553433" cy="22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0181A8-11BC-437D-9BC4-1CC86149E4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5230" y="2171774"/>
            <a:ext cx="13570" cy="26989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5F761E-4014-4022-8D8D-1438BD1F9CD1}"/>
              </a:ext>
            </a:extLst>
          </p:cNvPr>
          <p:cNvCxnSpPr/>
          <p:nvPr/>
        </p:nvCxnSpPr>
        <p:spPr bwMode="auto">
          <a:xfrm>
            <a:off x="355049" y="2496271"/>
            <a:ext cx="22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7116F4-3879-4FB1-9EF0-B80D7A497F9E}"/>
              </a:ext>
            </a:extLst>
          </p:cNvPr>
          <p:cNvSpPr txBox="1"/>
          <p:nvPr/>
        </p:nvSpPr>
        <p:spPr>
          <a:xfrm>
            <a:off x="-101682" y="2261506"/>
            <a:ext cx="62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27E9F53-AF51-4AAE-B441-B53E8B54AE8E}"/>
              </a:ext>
            </a:extLst>
          </p:cNvPr>
          <p:cNvSpPr txBox="1"/>
          <p:nvPr/>
        </p:nvSpPr>
        <p:spPr>
          <a:xfrm>
            <a:off x="1906732" y="4843046"/>
            <a:ext cx="79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CA90F0-9F0C-45D3-AF8C-BA2559C77224}"/>
              </a:ext>
            </a:extLst>
          </p:cNvPr>
          <p:cNvSpPr txBox="1"/>
          <p:nvPr/>
        </p:nvSpPr>
        <p:spPr>
          <a:xfrm rot="16200000">
            <a:off x="-283109" y="3259722"/>
            <a:ext cx="11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 Facts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FF169A-DF17-4D67-BC36-7B1C1DEA4B4A}"/>
              </a:ext>
            </a:extLst>
          </p:cNvPr>
          <p:cNvSpPr txBox="1"/>
          <p:nvPr/>
        </p:nvSpPr>
        <p:spPr>
          <a:xfrm>
            <a:off x="6858000" y="2875294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4AB41C-F981-49FB-A180-5BA469978E54}"/>
              </a:ext>
            </a:extLst>
          </p:cNvPr>
          <p:cNvSpPr txBox="1"/>
          <p:nvPr/>
        </p:nvSpPr>
        <p:spPr>
          <a:xfrm>
            <a:off x="6871094" y="3150666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A3792E5-3924-4615-897F-B8D60A5FD18D}"/>
              </a:ext>
            </a:extLst>
          </p:cNvPr>
          <p:cNvSpPr txBox="1"/>
          <p:nvPr/>
        </p:nvSpPr>
        <p:spPr>
          <a:xfrm>
            <a:off x="6881271" y="3433698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9B29681-9288-4869-9B57-5EA1FF5820AD}"/>
              </a:ext>
            </a:extLst>
          </p:cNvPr>
          <p:cNvSpPr txBox="1"/>
          <p:nvPr/>
        </p:nvSpPr>
        <p:spPr>
          <a:xfrm>
            <a:off x="6871094" y="3693597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793774-7A86-44A4-B92F-82B7F8A0CCF2}"/>
              </a:ext>
            </a:extLst>
          </p:cNvPr>
          <p:cNvSpPr txBox="1"/>
          <p:nvPr/>
        </p:nvSpPr>
        <p:spPr>
          <a:xfrm>
            <a:off x="6858000" y="3967643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FA8693F-F825-48A1-BD8D-5936E377CF5D}"/>
              </a:ext>
            </a:extLst>
          </p:cNvPr>
          <p:cNvSpPr txBox="1"/>
          <p:nvPr/>
        </p:nvSpPr>
        <p:spPr>
          <a:xfrm>
            <a:off x="6858709" y="4260200"/>
            <a:ext cx="64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7CD385D-8080-4D4C-A7A1-44A700D7FD0C}"/>
              </a:ext>
            </a:extLst>
          </p:cNvPr>
          <p:cNvSpPr/>
          <p:nvPr/>
        </p:nvSpPr>
        <p:spPr bwMode="auto">
          <a:xfrm>
            <a:off x="516549" y="2467851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A071920-4941-4A46-9193-78473C958C11}"/>
              </a:ext>
            </a:extLst>
          </p:cNvPr>
          <p:cNvSpPr txBox="1"/>
          <p:nvPr/>
        </p:nvSpPr>
        <p:spPr>
          <a:xfrm>
            <a:off x="545175" y="1494357"/>
            <a:ext cx="2816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Bad – 6 Good Facts</a:t>
            </a:r>
          </a:p>
          <a:p>
            <a:r>
              <a:rPr lang="en-GB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0% Bad Facts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952590A-C68B-40E6-B675-F2D5C13A53D4}"/>
              </a:ext>
            </a:extLst>
          </p:cNvPr>
          <p:cNvSpPr/>
          <p:nvPr/>
        </p:nvSpPr>
        <p:spPr bwMode="auto">
          <a:xfrm>
            <a:off x="660868" y="2886205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16E387B-3E3A-45B9-AD28-ED93CB9329BA}"/>
              </a:ext>
            </a:extLst>
          </p:cNvPr>
          <p:cNvSpPr/>
          <p:nvPr/>
        </p:nvSpPr>
        <p:spPr bwMode="auto">
          <a:xfrm>
            <a:off x="800993" y="3319943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9E937A3-5D1D-402A-B882-6F0A4270C787}"/>
              </a:ext>
            </a:extLst>
          </p:cNvPr>
          <p:cNvSpPr/>
          <p:nvPr/>
        </p:nvSpPr>
        <p:spPr bwMode="auto">
          <a:xfrm>
            <a:off x="3733800" y="4853573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5ADA2FB-0511-4283-A181-124A22DFE65B}"/>
              </a:ext>
            </a:extLst>
          </p:cNvPr>
          <p:cNvSpPr/>
          <p:nvPr/>
        </p:nvSpPr>
        <p:spPr bwMode="auto">
          <a:xfrm>
            <a:off x="978191" y="2897204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E3E4BF-829A-4AAE-A9B7-0102E2052119}"/>
              </a:ext>
            </a:extLst>
          </p:cNvPr>
          <p:cNvSpPr txBox="1"/>
          <p:nvPr/>
        </p:nvSpPr>
        <p:spPr>
          <a:xfrm>
            <a:off x="933549" y="5581471"/>
            <a:ext cx="11029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stops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when we have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facts.</a:t>
            </a:r>
          </a:p>
          <a:p>
            <a:pPr marL="174625" indent="-17462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produces an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less than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(for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output neurons.)</a:t>
            </a:r>
          </a:p>
          <a:p>
            <a:pPr marL="174625" indent="-17462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say that the network has ‘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converged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and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4625" indent="-17462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disk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B40A3AB-D4D4-4DE0-A471-5418AF000AB6}"/>
              </a:ext>
            </a:extLst>
          </p:cNvPr>
          <p:cNvSpPr/>
          <p:nvPr/>
        </p:nvSpPr>
        <p:spPr bwMode="auto">
          <a:xfrm>
            <a:off x="1308829" y="3016605"/>
            <a:ext cx="1846918" cy="1160587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epochs…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712472C-FEE4-4409-98EA-493F85E8B061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06" name="Picture 6" descr="Najeeb Khan Website">
            <a:extLst>
              <a:ext uri="{FF2B5EF4-FFF2-40B4-BE49-F238E27FC236}">
                <a16:creationId xmlns:a16="http://schemas.microsoft.com/office/drawing/2014/main" id="{0E331337-3BF4-4DD5-9AFC-0920754E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B4A0F6A-57A3-4A84-A379-B22279A0A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1" name="Slide Number Placeholder 2">
            <a:extLst>
              <a:ext uri="{FF2B5EF4-FFF2-40B4-BE49-F238E27FC236}">
                <a16:creationId xmlns:a16="http://schemas.microsoft.com/office/drawing/2014/main" id="{18B6C711-A222-4D98-AF3C-A223BD69F297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75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94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8" grpId="0"/>
      <p:bldP spid="83" grpId="0"/>
      <p:bldP spid="84" grpId="0"/>
      <p:bldP spid="87" grpId="0"/>
      <p:bldP spid="89" grpId="0"/>
      <p:bldP spid="91" grpId="0"/>
      <p:bldP spid="93" grpId="0"/>
      <p:bldP spid="79" grpId="0" animBg="1"/>
      <p:bldP spid="3" grpId="0" animBg="1"/>
      <p:bldP spid="10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524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 Training - Pseudocode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915381"/>
            <a:ext cx="11203200" cy="5459541"/>
          </a:xfrm>
        </p:spPr>
        <p:txBody>
          <a:bodyPr/>
          <a:lstStyle/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Decide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and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Fix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Network Topology				</a:t>
            </a:r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# of layers, types of neurons, etc.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Randomize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all weights (-1 to +1)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Shuffle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(randomize) the training examples			</a:t>
            </a:r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Do this once before training starts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Set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Eta = 0.2, Mu = 0.2					</a:t>
            </a:r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Learning Rate &amp; Error Threshold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US" altLang="en-US" sz="16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Repeat							</a:t>
            </a:r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Start training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Start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Epoch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Set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GoodFacts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, </a:t>
            </a:r>
            <a:r>
              <a:rPr lang="en-US" altLang="en-US" sz="1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BadFacts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= 0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Get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Training example (input vector, target vector)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Feed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input vector to input layer &amp;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Feed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Forward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Compare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output to Target and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Compute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error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If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at least one output neuron has error &gt; Error Threshold then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   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Pass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the Error/s to Error Back Propagation Algorithm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    This will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Modify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the weights to reduce the error.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    </a:t>
            </a:r>
            <a:r>
              <a:rPr lang="en-US" alt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BadFacts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++					</a:t>
            </a:r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Increment </a:t>
            </a:r>
            <a:r>
              <a:rPr lang="en-US" alt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BadFacts</a:t>
            </a:r>
            <a:endParaRPr lang="en-US" altLang="en-US" sz="16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Else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   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Do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nothing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    </a:t>
            </a:r>
            <a:r>
              <a:rPr lang="en-US" alt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GoodFacts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++					</a:t>
            </a:r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Increment </a:t>
            </a:r>
            <a:r>
              <a:rPr lang="en-US" altLang="en-US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GoodFacts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   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End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If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 </a:t>
            </a: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End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Epoch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Until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BadFacts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= 0					</a:t>
            </a:r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One full epoch with no bad facts</a:t>
            </a:r>
          </a:p>
          <a:p>
            <a:pPr marL="0" indent="0">
              <a:lnSpc>
                <a:spcPts val="1650"/>
              </a:lnSpc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US" alt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Save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the weights						</a:t>
            </a:r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This is a good idea!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A184E-A287-4C21-97A2-3E559F6FCC2D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6778B91E-5324-4543-82C7-D4B4E38A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DA3B4-3C38-4470-B505-8ECE9304F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D3A2BE1-7516-4EAF-A2D7-46E3791FA584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76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50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41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0" fill="hold"/>
                                        <p:tgtEl>
                                          <p:spTgt spid="41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00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419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0" fill="hold"/>
                                        <p:tgtEl>
                                          <p:spTgt spid="419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8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0" fill="hold"/>
                                        <p:tgtEl>
                                          <p:spTgt spid="419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0" fill="hold"/>
                                        <p:tgtEl>
                                          <p:spTgt spid="419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00" fill="hold"/>
                                        <p:tgtEl>
                                          <p:spTgt spid="419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00" fill="hold"/>
                                        <p:tgtEl>
                                          <p:spTgt spid="419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00"/>
                            </p:stCondLst>
                            <p:childTnLst>
                              <p:par>
                                <p:cTn id="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00" fill="hold"/>
                                        <p:tgtEl>
                                          <p:spTgt spid="419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00" fill="hold"/>
                                        <p:tgtEl>
                                          <p:spTgt spid="419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00" fill="hold"/>
                                        <p:tgtEl>
                                          <p:spTgt spid="419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0" fill="hold"/>
                                        <p:tgtEl>
                                          <p:spTgt spid="419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600"/>
                            </p:stCondLst>
                            <p:childTnLst>
                              <p:par>
                                <p:cTn id="9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0" fill="hold"/>
                                        <p:tgtEl>
                                          <p:spTgt spid="419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0" fill="hold"/>
                                        <p:tgtEl>
                                          <p:spTgt spid="419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800"/>
                            </p:stCondLst>
                            <p:childTnLst>
                              <p:par>
                                <p:cTn id="9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00" fill="hold"/>
                                        <p:tgtEl>
                                          <p:spTgt spid="419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00" fill="hold"/>
                                        <p:tgtEl>
                                          <p:spTgt spid="419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0" fill="hold"/>
                                        <p:tgtEl>
                                          <p:spTgt spid="419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0" fill="hold"/>
                                        <p:tgtEl>
                                          <p:spTgt spid="419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20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00" fill="hold"/>
                                        <p:tgtEl>
                                          <p:spTgt spid="419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00" fill="hold"/>
                                        <p:tgtEl>
                                          <p:spTgt spid="419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notes about MLP Training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762000"/>
            <a:ext cx="11203200" cy="5459541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how an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without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how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algorithm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when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encounters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fact. This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varies.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a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number of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(say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1000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 Some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until it ‘</a:t>
            </a:r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converges</a:t>
            </a:r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14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GB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&amp; Remember!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converges</a:t>
            </a:r>
            <a:r>
              <a:rPr lang="en-GB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when it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means that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went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each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propagation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remained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unchanged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this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to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reshuffle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randomize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each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the network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converges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must be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These weights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correctly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each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then used to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unseen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to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‘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 If you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you will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re-train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your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computer.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‘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in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means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a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able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correctly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any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unseen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generalization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obtained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convergence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If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performed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again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(with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training set)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weights (after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convergence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will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probably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022BF-F93E-4340-9618-C4E29C4DEB6D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48FB4348-3B46-4DBE-825B-5CDA2677F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C15439-D097-4EF4-8FCA-5C6DE362A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984A99F-1E74-4EF1-895C-FD67A7B50B3B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77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6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notes about MLP Training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762000"/>
            <a:ext cx="11203200" cy="5459541"/>
          </a:xfrm>
        </p:spPr>
        <p:txBody>
          <a:bodyPr/>
          <a:lstStyle/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r>
              <a:rPr lang="en-GB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&amp; Remember!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values of the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η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(Greek letter </a:t>
            </a:r>
            <a:r>
              <a:rPr lang="en-GB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and the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(Greek letter </a:t>
            </a:r>
            <a:r>
              <a:rPr lang="en-GB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situation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called </a:t>
            </a:r>
            <a:r>
              <a:rPr lang="en-GB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over-fitting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is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learns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correctly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unseen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examples. This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happens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when the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over-trained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(too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a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the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then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it is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perform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In other words, you must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how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classified the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unseen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‘</a:t>
            </a:r>
            <a:r>
              <a:rPr lang="en-GB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unseen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because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they were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used for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classifiers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be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discussed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separately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training is an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NP-Hard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(to solve </a:t>
            </a:r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optimally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b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Avrim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L. Blum &amp; Ronald L. </a:t>
            </a:r>
            <a:r>
              <a:rPr lang="en-GB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Rivest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1992.</a:t>
            </a:r>
            <a:b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GB" sz="16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EB8CC-3F07-4FD8-8ECB-A3A3FD2509E3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2" name="Picture 6" descr="Najeeb Khan Website">
            <a:extLst>
              <a:ext uri="{FF2B5EF4-FFF2-40B4-BE49-F238E27FC236}">
                <a16:creationId xmlns:a16="http://schemas.microsoft.com/office/drawing/2014/main" id="{CD861C9E-84F4-4422-AD51-C13AF5D5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23CD15-FD9F-40B9-BEC1-5F6EDA69D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5195C2E-62B7-40FA-9F9B-773B520C95D3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78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0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mmonly used activation functions: (a) Sigmoid, (b) Tanh, (c) ReLU,... |  Download Scientific Diagram">
            <a:extLst>
              <a:ext uri="{FF2B5EF4-FFF2-40B4-BE49-F238E27FC236}">
                <a16:creationId xmlns:a16="http://schemas.microsoft.com/office/drawing/2014/main" id="{C959DF33-6645-4E76-91C2-AB47F7CB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89921"/>
            <a:ext cx="7924800" cy="49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10668000" cy="661361"/>
          </a:xfrm>
        </p:spPr>
        <p:txBody>
          <a:bodyPr/>
          <a:lstStyle/>
          <a:p>
            <a:r>
              <a:rPr lang="en-US" alt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vs Sigmoid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8000" y="762000"/>
            <a:ext cx="11050800" cy="5459541"/>
          </a:xfrm>
        </p:spPr>
        <p:txBody>
          <a:bodyPr/>
          <a:lstStyle/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Various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very much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anymore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except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academic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settings.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a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few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ago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king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US" altLang="en-US" sz="22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8D103-A4AE-43CD-8336-EF7041B76E2D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6" name="Picture 6" descr="Najeeb Khan Website">
            <a:extLst>
              <a:ext uri="{FF2B5EF4-FFF2-40B4-BE49-F238E27FC236}">
                <a16:creationId xmlns:a16="http://schemas.microsoft.com/office/drawing/2014/main" id="{5D1ADAF5-50EA-452F-A9F0-26F1D8BA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871380-8814-47D0-9661-A8E2BC42D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9AA4A461-F95F-4EE8-8B5D-7EBD6D459B63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79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02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0"/>
            <a:ext cx="8001000" cy="1143000"/>
          </a:xfrm>
        </p:spPr>
        <p:txBody>
          <a:bodyPr/>
          <a:lstStyle/>
          <a:p>
            <a:r>
              <a:rPr lang="en-US" altLang="en-US" sz="4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05076"/>
            <a:ext cx="7086600" cy="4890924"/>
          </a:xfrm>
        </p:spPr>
        <p:txBody>
          <a:bodyPr/>
          <a:lstStyle/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Neural Networks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endParaRPr lang="en-US" altLang="en-US" sz="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Neural Networks 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are a (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relatively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‘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computers. </a:t>
            </a:r>
          </a:p>
          <a:p>
            <a:pPr lvl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 do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be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using ‘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 They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automatically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what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exceptionally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performing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other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Programs that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employ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also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capable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their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own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conditions. </a:t>
            </a:r>
          </a:p>
          <a:p>
            <a:pPr lvl="1"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Their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are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loosely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those of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brains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lvl="1">
              <a:buFontTx/>
              <a:buNone/>
              <a:defRPr/>
            </a:pP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E4DBB-35C2-4AB5-A7B3-DFA40DFF37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57" y="1298994"/>
            <a:ext cx="3675343" cy="4419600"/>
          </a:xfrm>
          <a:prstGeom prst="rect">
            <a:avLst/>
          </a:prstGeom>
        </p:spPr>
      </p:pic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1971D-745D-4937-B281-A6B9D68E3C08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3" name="Picture 6" descr="Najeeb Khan Website">
            <a:extLst>
              <a:ext uri="{FF2B5EF4-FFF2-40B4-BE49-F238E27FC236}">
                <a16:creationId xmlns:a16="http://schemas.microsoft.com/office/drawing/2014/main" id="{0D324E59-D1DD-41B1-87B6-973D0685E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62A6F2-5E4E-4E55-BC55-B319326DB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D7E15D4-1628-4F4C-9918-E7C96E7B4348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8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8D014-7130-4BA5-992A-D8BDAA053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143000"/>
            <a:ext cx="4648200" cy="5426607"/>
          </a:xfrm>
          <a:prstGeom prst="rect">
            <a:avLst/>
          </a:prstGeom>
        </p:spPr>
      </p:pic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10668000" cy="661361"/>
          </a:xfrm>
        </p:spPr>
        <p:txBody>
          <a:bodyPr/>
          <a:lstStyle/>
          <a:p>
            <a:r>
              <a:rPr lang="en-US" alt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vs Sigmoid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762000"/>
            <a:ext cx="11050800" cy="5459541"/>
          </a:xfrm>
        </p:spPr>
        <p:txBody>
          <a:bodyPr/>
          <a:lstStyle/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disadvantages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computationally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above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-4</a:t>
            </a:r>
            <a:b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mapped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alt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therefore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b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magnitude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</a:t>
            </a:r>
            <a:r>
              <a:rPr lang="en-US" alt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en-US" alt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500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mapped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Rectified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has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largely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replaced</a:t>
            </a:r>
            <a:b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applications (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except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</a:t>
            </a:r>
            <a:b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layer).</a:t>
            </a: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its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derivative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are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faster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Addresses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(to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extent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the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vanishing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GB" sz="18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tend to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convergence</a:t>
            </a:r>
            <a:b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than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GB" sz="18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Krizhevsky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al].</a:t>
            </a: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Tends to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blow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since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mechanism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</a:t>
            </a:r>
            <a:b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Dying </a:t>
            </a:r>
            <a:r>
              <a:rPr lang="en-US" altLang="en-US" sz="18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alt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problem 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if too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get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b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units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in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altLang="en-US" sz="18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simply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words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thereby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prohibiting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learning. This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</a:t>
            </a:r>
            <a:b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overcome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to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extent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by using </a:t>
            </a:r>
            <a:r>
              <a:rPr lang="en-US" alt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Leaky-</a:t>
            </a:r>
            <a:r>
              <a:rPr lang="en-US" altLang="en-US" sz="18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instead.</a:t>
            </a: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66750" lvl="1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2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US" altLang="en-US" sz="22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824B9-2529-4797-A1ED-34486EA73EC0}"/>
              </a:ext>
            </a:extLst>
          </p:cNvPr>
          <p:cNvSpPr txBox="1"/>
          <p:nvPr/>
        </p:nvSpPr>
        <p:spPr>
          <a:xfrm>
            <a:off x="10895716" y="2819400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Sigmoid</a:t>
            </a:r>
            <a:endParaRPr lang="en-GB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653EF-4322-475F-957E-039494AEC89E}"/>
              </a:ext>
            </a:extLst>
          </p:cNvPr>
          <p:cNvSpPr txBox="1"/>
          <p:nvPr/>
        </p:nvSpPr>
        <p:spPr>
          <a:xfrm>
            <a:off x="11145785" y="5365164"/>
            <a:ext cx="724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endParaRPr lang="en-GB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30F43-E12F-419C-B9E9-DFF885A64C5E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21" name="Picture 6" descr="Najeeb Khan Website">
            <a:extLst>
              <a:ext uri="{FF2B5EF4-FFF2-40B4-BE49-F238E27FC236}">
                <a16:creationId xmlns:a16="http://schemas.microsoft.com/office/drawing/2014/main" id="{F81CAE81-31EA-412A-888E-395E03C74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798151-1C42-4C7B-8CF2-80BE68132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3443EFA-DD26-46D0-9D7D-A610FF2F3AC4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80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2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SANN Overviews - Network Types">
            <a:extLst>
              <a:ext uri="{FF2B5EF4-FFF2-40B4-BE49-F238E27FC236}">
                <a16:creationId xmlns:a16="http://schemas.microsoft.com/office/drawing/2014/main" id="{2DC2015E-1F93-4051-B5BE-EF57F7476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133725"/>
            <a:ext cx="44958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76200"/>
            <a:ext cx="10668000" cy="661361"/>
          </a:xfrm>
        </p:spPr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 Bias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762000"/>
            <a:ext cx="11050800" cy="5459541"/>
          </a:xfrm>
        </p:spPr>
        <p:txBody>
          <a:bodyPr/>
          <a:lstStyle/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like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intercept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added in a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equation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an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additional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an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is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adjust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along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weighted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Thus,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way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it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 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shift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(i.e.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to the </a:t>
            </a:r>
            <a:r>
              <a:rPr lang="en-GB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6700" indent="-266700">
              <a:spcBef>
                <a:spcPts val="0"/>
              </a:spcBef>
              <a:buClr>
                <a:srgbClr val="C00000"/>
              </a:buClr>
              <a:buSzPct val="125000"/>
              <a:buFont typeface="Arial" panose="020B0604020202020204" pitchFamily="34" charset="0"/>
              <a:buChar char="•"/>
            </a:pPr>
            <a:endParaRPr lang="en-US" altLang="en-US" sz="22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SzPct val="125000"/>
              <a:buNone/>
            </a:pPr>
            <a:endParaRPr lang="en-US" altLang="en-US" sz="22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30F43-E12F-419C-B9E9-DFF885A64C5E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21" name="Picture 6" descr="Najeeb Khan Website">
            <a:extLst>
              <a:ext uri="{FF2B5EF4-FFF2-40B4-BE49-F238E27FC236}">
                <a16:creationId xmlns:a16="http://schemas.microsoft.com/office/drawing/2014/main" id="{F81CAE81-31EA-412A-888E-395E03C74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D9505F-AC76-4A21-A726-3750835273E4}"/>
              </a:ext>
            </a:extLst>
          </p:cNvPr>
          <p:cNvSpPr/>
          <p:nvPr/>
        </p:nvSpPr>
        <p:spPr>
          <a:xfrm>
            <a:off x="7086600" y="2738735"/>
            <a:ext cx="4756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i="1" dirty="0">
                <a:solidFill>
                  <a:srgbClr val="000000"/>
                </a:solidFill>
                <a:latin typeface="open sans" panose="020B0606030504020204" pitchFamily="34" charset="0"/>
              </a:rPr>
              <a:t>output  = </a:t>
            </a:r>
            <a:r>
              <a:rPr lang="en-GB" i="1" dirty="0">
                <a:solidFill>
                  <a:srgbClr val="C00000"/>
                </a:solidFill>
                <a:latin typeface="Calibri" panose="020F0502020204030204" pitchFamily="34" charset="0"/>
                <a:ea typeface="Nirmala UI" panose="020B0502040204020203" pitchFamily="34" charset="0"/>
                <a:cs typeface="Calibri" panose="020F0502020204030204" pitchFamily="34" charset="0"/>
              </a:rPr>
              <a:t>f</a:t>
            </a:r>
            <a:r>
              <a:rPr lang="en-GB" sz="2000" i="1" dirty="0">
                <a:solidFill>
                  <a:srgbClr val="000000"/>
                </a:solidFill>
                <a:latin typeface="open sans" panose="020B0606030504020204" pitchFamily="34" charset="0"/>
              </a:rPr>
              <a:t>(sum (weights * inputs))+ </a:t>
            </a:r>
            <a:r>
              <a:rPr lang="en-GB" sz="2000" b="1" i="1" dirty="0">
                <a:solidFill>
                  <a:srgbClr val="0070C0"/>
                </a:solidFill>
                <a:latin typeface="open sans" panose="020B0606030504020204" pitchFamily="34" charset="0"/>
              </a:rPr>
              <a:t>bias</a:t>
            </a:r>
            <a:endParaRPr lang="en-GB" sz="2000" dirty="0"/>
          </a:p>
        </p:txBody>
      </p:sp>
      <p:pic>
        <p:nvPicPr>
          <p:cNvPr id="80900" name="Picture 4" descr="image">
            <a:extLst>
              <a:ext uri="{FF2B5EF4-FFF2-40B4-BE49-F238E27FC236}">
                <a16:creationId xmlns:a16="http://schemas.microsoft.com/office/drawing/2014/main" id="{CECBAD2F-3FC8-4CC0-9C8E-F10200D3A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550" y="3124200"/>
            <a:ext cx="45148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059938-A26C-4288-B3B9-2325FA57E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5FAFEB0-AE2C-41D2-A0C6-BF5B08B1F894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81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15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Why We Need Bias in Neural Networks | by Łukasz Gebel | Towards Data Science">
            <a:extLst>
              <a:ext uri="{FF2B5EF4-FFF2-40B4-BE49-F238E27FC236}">
                <a16:creationId xmlns:a16="http://schemas.microsoft.com/office/drawing/2014/main" id="{A1A86A14-2E6F-43F9-A87E-ABAAA74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113"/>
            <a:ext cx="12192000" cy="64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10668000" cy="661361"/>
          </a:xfrm>
        </p:spPr>
        <p:txBody>
          <a:bodyPr/>
          <a:lstStyle/>
          <a:p>
            <a:r>
              <a:rPr lang="en-US" altLang="en-US" sz="3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 Bias</a:t>
            </a:r>
          </a:p>
        </p:txBody>
      </p:sp>
      <p:sp>
        <p:nvSpPr>
          <p:cNvPr id="10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AA983-CD83-456E-BAEC-18E591A19A21}"/>
              </a:ext>
            </a:extLst>
          </p:cNvPr>
          <p:cNvCxnSpPr/>
          <p:nvPr/>
        </p:nvCxnSpPr>
        <p:spPr bwMode="auto">
          <a:xfrm flipV="1">
            <a:off x="7239000" y="609600"/>
            <a:ext cx="0" cy="585628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16B26A8-7DE7-4D6E-B91E-4BCF6133C81E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82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2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10668000" cy="661361"/>
          </a:xfrm>
        </p:spPr>
        <p:txBody>
          <a:bodyPr/>
          <a:lstStyle/>
          <a:p>
            <a:r>
              <a:rPr lang="en-US" altLang="en-US" sz="3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Neural Networks – Part 1</a:t>
            </a:r>
          </a:p>
        </p:txBody>
      </p:sp>
      <p:pic>
        <p:nvPicPr>
          <p:cNvPr id="82946" name="Picture 2" descr="https://t3.ftcdn.net/jpg/02/92/36/76/240_F_292367633_TwzHFo2XLSSbcihgxESm2sKcQ0NlwrIG.jpg">
            <a:extLst>
              <a:ext uri="{FF2B5EF4-FFF2-40B4-BE49-F238E27FC236}">
                <a16:creationId xmlns:a16="http://schemas.microsoft.com/office/drawing/2014/main" id="{A3D9FC05-0F0D-4813-9B44-A8665F6B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2286000"/>
            <a:ext cx="61245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A7B30-CFBC-483B-A853-AEE58B6027D7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8" name="Picture 6" descr="Najeeb Khan Website">
            <a:extLst>
              <a:ext uri="{FF2B5EF4-FFF2-40B4-BE49-F238E27FC236}">
                <a16:creationId xmlns:a16="http://schemas.microsoft.com/office/drawing/2014/main" id="{068DF27B-FA74-4D7D-864D-E4EFB481C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0DA57-A370-4E54-9B98-5E81C223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3E0B096-2447-44D3-9655-8932816B0EA8}"/>
              </a:ext>
            </a:extLst>
          </p:cNvPr>
          <p:cNvSpPr txBox="1">
            <a:spLocks/>
          </p:cNvSpPr>
          <p:nvPr/>
        </p:nvSpPr>
        <p:spPr>
          <a:xfrm>
            <a:off x="-1599" y="-1335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83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1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Grp="1" noChangeArrowheads="1"/>
          </p:cNvSpPr>
          <p:nvPr>
            <p:ph type="title"/>
          </p:nvPr>
        </p:nvSpPr>
        <p:spPr>
          <a:xfrm>
            <a:off x="684000" y="180000"/>
            <a:ext cx="9360000" cy="612000"/>
          </a:xfrm>
        </p:spPr>
        <p:txBody>
          <a:bodyPr/>
          <a:lstStyle/>
          <a:p>
            <a:r>
              <a:rPr lang="en-US" altLang="en-US" sz="4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000" y="838200"/>
            <a:ext cx="11279400" cy="2753625"/>
          </a:xfrm>
        </p:spPr>
        <p:txBody>
          <a:bodyPr/>
          <a:lstStyle/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(ANN) is an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paradigm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is inspired by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nervous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such as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brain’s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information processing mechanism. 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key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paradigm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information processing system. It 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interconnected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unison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specific problems.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like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ANN 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configured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b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such as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</a:t>
            </a:r>
            <a:b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recognition 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a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systems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involves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adjustments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synaptic</a:t>
            </a:r>
            <a:b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</a:t>
            </a:r>
            <a:b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brain’s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80000"/>
              </a:lnSpc>
              <a:buClr>
                <a:srgbClr val="A5002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ANNs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64514" name="Picture 2" descr="Image result for neural networks">
            <a:extLst>
              <a:ext uri="{FF2B5EF4-FFF2-40B4-BE49-F238E27FC236}">
                <a16:creationId xmlns:a16="http://schemas.microsoft.com/office/drawing/2014/main" id="{F7DC497F-9155-4436-AC82-31C4B504BC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749980"/>
            <a:ext cx="6096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Image result for neurons">
            <a:extLst>
              <a:ext uri="{FF2B5EF4-FFF2-40B4-BE49-F238E27FC236}">
                <a16:creationId xmlns:a16="http://schemas.microsoft.com/office/drawing/2014/main" id="{0B8E5947-E3D3-4848-A58E-CFE0B98E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6999"/>
            <a:ext cx="5334000" cy="39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4">
            <a:extLst>
              <a:ext uri="{FF2B5EF4-FFF2-40B4-BE49-F238E27FC236}">
                <a16:creationId xmlns:a16="http://schemas.microsoft.com/office/drawing/2014/main" id="{19EB2940-A7A9-4538-94AB-E364FDC93ADE}"/>
              </a:ext>
            </a:extLst>
          </p:cNvPr>
          <p:cNvSpPr/>
          <p:nvPr/>
        </p:nvSpPr>
        <p:spPr>
          <a:xfrm>
            <a:off x="11965902" y="6615157"/>
            <a:ext cx="144016" cy="180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D28A8D-A3B6-4975-80C4-3C0FF2469B59}"/>
              </a:ext>
            </a:extLst>
          </p:cNvPr>
          <p:cNvSpPr txBox="1"/>
          <p:nvPr/>
        </p:nvSpPr>
        <p:spPr>
          <a:xfrm>
            <a:off x="10287000" y="81994"/>
            <a:ext cx="105754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FF6600"/>
                </a:solidFill>
                <a:latin typeface="Arial Rounded MT Bold" panose="020F0704030504030204" pitchFamily="34" charset="0"/>
              </a:rPr>
              <a:t>Neural</a:t>
            </a:r>
          </a:p>
          <a:p>
            <a:pPr algn="r">
              <a:lnSpc>
                <a:spcPts val="1400"/>
              </a:lnSpc>
              <a:spcBef>
                <a:spcPts val="0"/>
              </a:spcBef>
              <a:defRPr/>
            </a:pPr>
            <a:r>
              <a:rPr lang="en-GB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Networks</a:t>
            </a:r>
          </a:p>
        </p:txBody>
      </p:sp>
      <p:pic>
        <p:nvPicPr>
          <p:cNvPr id="13" name="Picture 6" descr="Najeeb Khan Website">
            <a:extLst>
              <a:ext uri="{FF2B5EF4-FFF2-40B4-BE49-F238E27FC236}">
                <a16:creationId xmlns:a16="http://schemas.microsoft.com/office/drawing/2014/main" id="{74900599-1623-470D-BA42-3CB5B82E3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175" y="-1335"/>
            <a:ext cx="857250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18A144-C702-436C-873F-B80BB61FB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8837"/>
            <a:ext cx="834672" cy="739163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00131B4A-0A64-45BF-9FCF-EDD3DB63CF3E}"/>
              </a:ext>
            </a:extLst>
          </p:cNvPr>
          <p:cNvSpPr txBox="1">
            <a:spLocks/>
          </p:cNvSpPr>
          <p:nvPr/>
        </p:nvSpPr>
        <p:spPr>
          <a:xfrm>
            <a:off x="-6016" y="1128"/>
            <a:ext cx="331200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fld id="{B82CCC60-E8CD-4174-8B1A-7DF615B22EEF}" type="slidenum">
              <a:rPr lang="en-US" sz="900" b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pPr algn="ctr"/>
              <a:t>9</a:t>
            </a:fld>
            <a:endParaRPr lang="en-US" sz="9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6880</TotalTime>
  <Words>9756</Words>
  <Application>Microsoft Office PowerPoint</Application>
  <PresentationFormat>Widescreen</PresentationFormat>
  <Paragraphs>1532</Paragraphs>
  <Slides>83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6" baseType="lpstr">
      <vt:lpstr>Arial</vt:lpstr>
      <vt:lpstr>Arial Rounded MT Bold</vt:lpstr>
      <vt:lpstr>Calibri</vt:lpstr>
      <vt:lpstr>Cambria Math</vt:lpstr>
      <vt:lpstr>Consolas</vt:lpstr>
      <vt:lpstr>Harrington</vt:lpstr>
      <vt:lpstr>Lucida Console</vt:lpstr>
      <vt:lpstr>Matura MT Script Capitals</vt:lpstr>
      <vt:lpstr>open sans</vt:lpstr>
      <vt:lpstr>Times New Roman</vt:lpstr>
      <vt:lpstr>Wingdings</vt:lpstr>
      <vt:lpstr>Capsules</vt:lpstr>
      <vt:lpstr>1_Capsules</vt:lpstr>
      <vt:lpstr>JA105 Part 1 Artificial Neural Networks &amp; The Error Backpropagation Algorithm  Academic Year 2022-23</vt:lpstr>
      <vt:lpstr>Core Topics</vt:lpstr>
      <vt:lpstr>JA105 – Backpropagation Neural Networks</vt:lpstr>
      <vt:lpstr>JA105 – Backpropagation Neural Networks</vt:lpstr>
      <vt:lpstr>Pre-Requisites</vt:lpstr>
      <vt:lpstr>Topic Roadmap</vt:lpstr>
      <vt:lpstr>Preliminary Notes</vt:lpstr>
      <vt:lpstr>Introduction</vt:lpstr>
      <vt:lpstr>Background</vt:lpstr>
      <vt:lpstr>How are ANNs different?</vt:lpstr>
      <vt:lpstr>ANNs vs Conventional Algorithms</vt:lpstr>
      <vt:lpstr>Some ANN Applications</vt:lpstr>
      <vt:lpstr>Some ANN Applications</vt:lpstr>
      <vt:lpstr>What ANNs Can and Cannot do</vt:lpstr>
      <vt:lpstr>ANNs are Universal Approximators</vt:lpstr>
      <vt:lpstr>Why are ANNs Useful?</vt:lpstr>
      <vt:lpstr>Neural Network Control of Inverted Pendulum</vt:lpstr>
      <vt:lpstr>Neural Network Control of Inverted Pendulum</vt:lpstr>
      <vt:lpstr>PowerPoint Presentation</vt:lpstr>
      <vt:lpstr>Other Neural Network Applications</vt:lpstr>
      <vt:lpstr>Neural Networks in BI</vt:lpstr>
      <vt:lpstr>Artificial Neural Networks (ANNs)</vt:lpstr>
      <vt:lpstr>Artificial Neural Networks (ANNs)</vt:lpstr>
      <vt:lpstr>Some Stats about Human Brains</vt:lpstr>
      <vt:lpstr>How Human Brains Learn</vt:lpstr>
      <vt:lpstr>An Artificial Neuron</vt:lpstr>
      <vt:lpstr>PowerPoint Presentation</vt:lpstr>
      <vt:lpstr>PowerPoint Presentation</vt:lpstr>
      <vt:lpstr>PowerPoint Presentation</vt:lpstr>
      <vt:lpstr>Artificial Neural Networks (ANNs)</vt:lpstr>
      <vt:lpstr>Pattern Recognition</vt:lpstr>
      <vt:lpstr>The Perceptron</vt:lpstr>
      <vt:lpstr>The Perceptron</vt:lpstr>
      <vt:lpstr>A Perceptron to Compute Boolean AND</vt:lpstr>
      <vt:lpstr>A Perceptron to Compute Boolean OR</vt:lpstr>
      <vt:lpstr>Some Notes on the Input Neurons</vt:lpstr>
      <vt:lpstr>Reaction to the Perceptron</vt:lpstr>
      <vt:lpstr>The Press goes Crazy</vt:lpstr>
      <vt:lpstr>Reaction to the Perceptron</vt:lpstr>
      <vt:lpstr>The Book by Minsky and Papert</vt:lpstr>
      <vt:lpstr>The Limitations of the Perceptron</vt:lpstr>
      <vt:lpstr>Are Boolean AND and Boolean OR Linearly Separable?</vt:lpstr>
      <vt:lpstr>Is Exclusive OR (XOR) Linearly Separable?</vt:lpstr>
      <vt:lpstr>The Fallout from Minsky and Papert’s Book</vt:lpstr>
      <vt:lpstr>PowerPoint Presentation</vt:lpstr>
      <vt:lpstr>Minsky and Papert’s Book – Second Edition</vt:lpstr>
      <vt:lpstr>Important Note</vt:lpstr>
      <vt:lpstr>Classification vs Regression</vt:lpstr>
      <vt:lpstr>Classification Problems and Algorithms</vt:lpstr>
      <vt:lpstr>Regression Problems and Algorithms</vt:lpstr>
      <vt:lpstr>MLP Training vs Testing</vt:lpstr>
      <vt:lpstr>Training a Multi-layer Perceptron</vt:lpstr>
      <vt:lpstr>Training a Multi-layer Perceptron</vt:lpstr>
      <vt:lpstr>How is a Multi-layer Perceptron Trained?</vt:lpstr>
      <vt:lpstr>Multi-layer Perceptron Training A Visualization</vt:lpstr>
      <vt:lpstr>Multi-layer Perceptron Training A Visualization</vt:lpstr>
      <vt:lpstr>Neural Network Classifier with One Hot Encoded Output</vt:lpstr>
      <vt:lpstr>Multi-layer Perceptron Training – A Toy Example</vt:lpstr>
      <vt:lpstr>Multi-layer Perceptron Training – A Toy Example</vt:lpstr>
      <vt:lpstr>PowerPoint Presentation</vt:lpstr>
      <vt:lpstr>Multi-Layer Perceptron - Topology</vt:lpstr>
      <vt:lpstr>One Hot Encoding</vt:lpstr>
      <vt:lpstr>Alternative to One Hot Encoding</vt:lpstr>
      <vt:lpstr>Multi-Layer Perceptron – Pre-Training</vt:lpstr>
      <vt:lpstr>Multi-Layer Perceptron Training</vt:lpstr>
      <vt:lpstr>Multi-Layer Perceptron Training</vt:lpstr>
      <vt:lpstr>Multi-Layer Perceptron Training</vt:lpstr>
      <vt:lpstr>Multi-Layer Perceptron Training</vt:lpstr>
      <vt:lpstr>Multi-Layer Perceptron Training</vt:lpstr>
      <vt:lpstr>Multi-Layer Perceptron Training</vt:lpstr>
      <vt:lpstr>Multi-Layer Perceptron Training</vt:lpstr>
      <vt:lpstr>Multi-Layer Perceptron Training</vt:lpstr>
      <vt:lpstr>Multi-Layer Perceptron Training</vt:lpstr>
      <vt:lpstr>Multi-Layer Perceptron Training</vt:lpstr>
      <vt:lpstr>Multi-Layer Perceptron Training</vt:lpstr>
      <vt:lpstr>MLP Training - Pseudocode</vt:lpstr>
      <vt:lpstr>Some notes about MLP Training</vt:lpstr>
      <vt:lpstr>More notes about MLP Training</vt:lpstr>
      <vt:lpstr>ReLU vs Sigmoid</vt:lpstr>
      <vt:lpstr>ReLU vs Sigmoid</vt:lpstr>
      <vt:lpstr>Neuron Bias</vt:lpstr>
      <vt:lpstr>Neuron Bias</vt:lpstr>
      <vt:lpstr>Artificial Neural Networks – Part 1</vt:lpstr>
    </vt:vector>
  </TitlesOfParts>
  <Company>UNC-Wilmington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The Backpropagation Algorithm</dc:title>
  <dc:creator>Computer Science</dc:creator>
  <cp:lastModifiedBy>John Abela</cp:lastModifiedBy>
  <cp:revision>634</cp:revision>
  <cp:lastPrinted>1601-01-01T00:00:00Z</cp:lastPrinted>
  <dcterms:created xsi:type="dcterms:W3CDTF">2001-09-05T18:06:49Z</dcterms:created>
  <dcterms:modified xsi:type="dcterms:W3CDTF">2022-10-26T14:50:47Z</dcterms:modified>
</cp:coreProperties>
</file>